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Default Extension="mp4" ContentType="video/mp4"/>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313" r:id="rId2"/>
    <p:sldId id="256" r:id="rId3"/>
    <p:sldId id="289" r:id="rId4"/>
    <p:sldId id="300" r:id="rId5"/>
    <p:sldId id="258" r:id="rId6"/>
    <p:sldId id="263" r:id="rId7"/>
    <p:sldId id="265" r:id="rId8"/>
    <p:sldId id="266" r:id="rId9"/>
    <p:sldId id="314" r:id="rId10"/>
    <p:sldId id="315" r:id="rId11"/>
    <p:sldId id="316" r:id="rId12"/>
    <p:sldId id="267" r:id="rId13"/>
    <p:sldId id="268" r:id="rId14"/>
    <p:sldId id="288" r:id="rId15"/>
    <p:sldId id="272" r:id="rId16"/>
    <p:sldId id="270" r:id="rId17"/>
    <p:sldId id="271" r:id="rId18"/>
    <p:sldId id="312" r:id="rId19"/>
    <p:sldId id="33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0AF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1" d="100"/>
          <a:sy n="61" d="100"/>
        </p:scale>
        <p:origin x="-408" y="-90"/>
      </p:cViewPr>
      <p:guideLst>
        <p:guide orient="horz" pos="2136"/>
        <p:guide pos="378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2018/11/3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6B9F9A-5377-421F-BCB3-273A3DADF067}" type="datetimeFigureOut">
              <a:rPr lang="zh-CN" altLang="en-US" smtClean="0"/>
              <a:pPr/>
              <a:t>2018/11/3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0F209B-D14C-45F3-AF93-D7F92D075F8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p:sp>
      <p:sp>
        <p:nvSpPr>
          <p:cNvPr id="34819" name="备注占位符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4820" name="灯片编号占位符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b="1">
                <a:solidFill>
                  <a:srgbClr val="8E163E"/>
                </a:solidFill>
                <a:latin typeface="Arial" panose="020B0604020202020204" pitchFamily="34" charset="0"/>
                <a:ea typeface="宋体" panose="02010600030101010101" pitchFamily="2" charset="-122"/>
              </a:defRPr>
            </a:lvl1pPr>
            <a:lvl2pPr marL="742950" indent="-285750" eaLnBrk="0" hangingPunct="0">
              <a:defRPr b="1">
                <a:solidFill>
                  <a:srgbClr val="8E163E"/>
                </a:solidFill>
                <a:latin typeface="Arial" panose="020B0604020202020204" pitchFamily="34" charset="0"/>
                <a:ea typeface="宋体" panose="02010600030101010101" pitchFamily="2" charset="-122"/>
              </a:defRPr>
            </a:lvl2pPr>
            <a:lvl3pPr marL="1143000" indent="-228600" eaLnBrk="0" hangingPunct="0">
              <a:defRPr b="1">
                <a:solidFill>
                  <a:srgbClr val="8E163E"/>
                </a:solidFill>
                <a:latin typeface="Arial" panose="020B0604020202020204" pitchFamily="34" charset="0"/>
                <a:ea typeface="宋体" panose="02010600030101010101" pitchFamily="2" charset="-122"/>
              </a:defRPr>
            </a:lvl3pPr>
            <a:lvl4pPr marL="1600200" indent="-228600" eaLnBrk="0" hangingPunct="0">
              <a:defRPr b="1">
                <a:solidFill>
                  <a:srgbClr val="8E163E"/>
                </a:solidFill>
                <a:latin typeface="Arial" panose="020B0604020202020204" pitchFamily="34" charset="0"/>
                <a:ea typeface="宋体" panose="02010600030101010101" pitchFamily="2" charset="-122"/>
              </a:defRPr>
            </a:lvl4pPr>
            <a:lvl5pPr marL="2057400" indent="-228600" eaLnBrk="0" hangingPunct="0">
              <a:defRPr b="1">
                <a:solidFill>
                  <a:srgbClr val="8E163E"/>
                </a:solidFill>
                <a:latin typeface="Arial" panose="020B0604020202020204" pitchFamily="34" charset="0"/>
                <a:ea typeface="宋体" panose="02010600030101010101" pitchFamily="2" charset="-122"/>
              </a:defRPr>
            </a:lvl5pPr>
            <a:lvl6pPr marL="2514600" indent="-228600" algn="ctr" eaLnBrk="0" fontAlgn="base" hangingPunct="0">
              <a:spcBef>
                <a:spcPct val="50000"/>
              </a:spcBef>
              <a:spcAft>
                <a:spcPct val="0"/>
              </a:spcAft>
              <a:buFont typeface="Arial" panose="020B0604020202020204" pitchFamily="34" charset="0"/>
              <a:defRPr b="1">
                <a:solidFill>
                  <a:srgbClr val="8E163E"/>
                </a:solidFill>
                <a:latin typeface="Arial" panose="020B0604020202020204" pitchFamily="34" charset="0"/>
                <a:ea typeface="宋体" panose="02010600030101010101" pitchFamily="2" charset="-122"/>
              </a:defRPr>
            </a:lvl6pPr>
            <a:lvl7pPr marL="2971800" indent="-228600" algn="ctr" eaLnBrk="0" fontAlgn="base" hangingPunct="0">
              <a:spcBef>
                <a:spcPct val="50000"/>
              </a:spcBef>
              <a:spcAft>
                <a:spcPct val="0"/>
              </a:spcAft>
              <a:buFont typeface="Arial" panose="020B0604020202020204" pitchFamily="34" charset="0"/>
              <a:defRPr b="1">
                <a:solidFill>
                  <a:srgbClr val="8E163E"/>
                </a:solidFill>
                <a:latin typeface="Arial" panose="020B0604020202020204" pitchFamily="34" charset="0"/>
                <a:ea typeface="宋体" panose="02010600030101010101" pitchFamily="2" charset="-122"/>
              </a:defRPr>
            </a:lvl7pPr>
            <a:lvl8pPr marL="3429000" indent="-228600" algn="ctr" eaLnBrk="0" fontAlgn="base" hangingPunct="0">
              <a:spcBef>
                <a:spcPct val="50000"/>
              </a:spcBef>
              <a:spcAft>
                <a:spcPct val="0"/>
              </a:spcAft>
              <a:buFont typeface="Arial" panose="020B0604020202020204" pitchFamily="34" charset="0"/>
              <a:defRPr b="1">
                <a:solidFill>
                  <a:srgbClr val="8E163E"/>
                </a:solidFill>
                <a:latin typeface="Arial" panose="020B0604020202020204" pitchFamily="34" charset="0"/>
                <a:ea typeface="宋体" panose="02010600030101010101" pitchFamily="2" charset="-122"/>
              </a:defRPr>
            </a:lvl8pPr>
            <a:lvl9pPr marL="3886200" indent="-228600" algn="ctr" eaLnBrk="0" fontAlgn="base" hangingPunct="0">
              <a:spcBef>
                <a:spcPct val="50000"/>
              </a:spcBef>
              <a:spcAft>
                <a:spcPct val="0"/>
              </a:spcAft>
              <a:buFont typeface="Arial" panose="020B0604020202020204" pitchFamily="34" charset="0"/>
              <a:defRPr b="1">
                <a:solidFill>
                  <a:srgbClr val="8E163E"/>
                </a:solidFill>
                <a:latin typeface="Arial" panose="020B0604020202020204" pitchFamily="34" charset="0"/>
                <a:ea typeface="宋体" panose="02010600030101010101" pitchFamily="2" charset="-122"/>
              </a:defRPr>
            </a:lvl9pPr>
          </a:lstStyle>
          <a:p>
            <a:pPr eaLnBrk="1" hangingPunct="1"/>
            <a:fld id="{22F44C0E-7CBF-4A55-ABB0-B372FB96FC60}" type="slidenum">
              <a:rPr lang="en-US" altLang="zh-CN">
                <a:solidFill>
                  <a:schemeClr val="tx1"/>
                </a:solidFill>
                <a:latin typeface="Times New Roman" panose="02020603050405020304" pitchFamily="18" charset="0"/>
              </a:rPr>
              <a:pPr eaLnBrk="1" hangingPunct="1"/>
              <a:t>4</a:t>
            </a:fld>
            <a:endParaRPr lang="en-US" altLang="zh-CN">
              <a:solidFill>
                <a:schemeClr val="tx1"/>
              </a:solidFill>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12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91D66C8D-2351-40E2-9356-A94FA117DBCE}" type="slidenum">
              <a:rPr lang="zh-CN" altLang="en-US" sz="1200">
                <a:latin typeface="Times New Roman" panose="02020603050405020304" pitchFamily="18" charset="0"/>
              </a:rPr>
              <a:pPr algn="r" eaLnBrk="1" hangingPunct="1"/>
              <a:t>7</a:t>
            </a:fld>
            <a:endParaRPr lang="en-US" sz="1200">
              <a:latin typeface="Times New Roman" panose="02020603050405020304" pitchFamily="18" charset="0"/>
            </a:endParaRPr>
          </a:p>
        </p:txBody>
      </p:sp>
      <p:sp>
        <p:nvSpPr>
          <p:cNvPr id="11267" name="Rectangle 2"/>
          <p:cNvSpPr>
            <a:spLocks noGrp="1" noRot="1" noChangeAspect="1" noChangeArrowheads="1" noTextEdit="1"/>
          </p:cNvSpPr>
          <p:nvPr>
            <p:ph type="sldImg"/>
          </p:nvPr>
        </p:nvSpPr>
        <p:spPr/>
      </p:sp>
      <p:sp>
        <p:nvSpPr>
          <p:cNvPr id="11268" name="Rectangle 3"/>
          <p:cNvSpPr>
            <a:spLocks noGrp="1" noChangeArrowheads="1"/>
          </p:cNvSpPr>
          <p:nvPr>
            <p:ph type="body" idx="1"/>
          </p:nvPr>
        </p:nvSpPr>
        <p:spPr>
          <a:xfrm>
            <a:off x="914400" y="4343400"/>
            <a:ext cx="5029200" cy="4114800"/>
          </a:xfrm>
        </p:spPr>
        <p:txBody>
          <a:bodyPr anchor="t"/>
          <a:lstStyle/>
          <a:p>
            <a:pPr eaLnBrk="1" hangingPunct="1"/>
            <a:r>
              <a:rPr lang="zh-CN" altLang="en-US"/>
              <a:t>复习光的反射定律，强调“三线”、“两角”。</a:t>
            </a:r>
          </a:p>
          <a:p>
            <a:pPr eaLnBrk="1" hangingPunct="1"/>
            <a:r>
              <a:rPr lang="zh-CN" altLang="en-US"/>
              <a:t>引入新课</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file:///E:\Documents%20and%20Settings\Administrator\&#26700;&#38754;\4.2.1&#20809;&#30340;&#21453;&#23556;\&#28459;&#21453;&#23556;.swf" TargetMode="External"/><Relationship Id="rId2" Type="http://schemas.openxmlformats.org/officeDocument/2006/relationships/hyperlink" Target="file:///E:\Documents%20and%20Settings\Administrator\&#26700;&#38754;\4.2.1&#20809;&#30340;&#21453;&#23556;\&#38236;&#38754;&#21453;&#23556;.swf"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slide" Target="slide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slide" Target="slide14.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熊出没">
            <a:hlinkClick r:id="" action="ppaction://media"/>
          </p:cNvPr>
          <p:cNvPicPr/>
          <p:nvPr>
            <a:videoFile r:link="rId1"/>
            <p:extLst>
              <p:ext uri="{DAA4B4D4-6D71-4841-9C94-3DE7FCFB9230}">
                <p14:media xmlns:p14="http://schemas.microsoft.com/office/powerpoint/2010/main" xmlns="" r:embed="rId3"/>
              </p:ext>
            </p:extLst>
          </p:nvPr>
        </p:nvPicPr>
        <p:blipFill>
          <a:blip r:embed="rId4" cstate="print"/>
          <a:stretch>
            <a:fillRect/>
          </a:stretch>
        </p:blipFill>
        <p:spPr>
          <a:xfrm>
            <a:off x="301625" y="229870"/>
            <a:ext cx="11682095" cy="6396990"/>
          </a:xfrm>
          <a:prstGeom prst="rect">
            <a:avLst/>
          </a:prstGeom>
        </p:spPr>
      </p:pic>
    </p:spTree>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679450" y="578803"/>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charset="-122"/>
                <a:ea typeface="楷体" panose="02010609060101010101" charset="-122"/>
              </a:rPr>
              <a:t>二</a:t>
            </a:r>
            <a:r>
              <a:rPr lang="en-US"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光的反射定律</a:t>
            </a:r>
          </a:p>
        </p:txBody>
      </p:sp>
      <p:sp>
        <p:nvSpPr>
          <p:cNvPr id="9224" name="Rectangle 8"/>
          <p:cNvSpPr/>
          <p:nvPr/>
        </p:nvSpPr>
        <p:spPr>
          <a:xfrm>
            <a:off x="439420" y="1669415"/>
            <a:ext cx="1411605" cy="52197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800" b="1" dirty="0">
                <a:solidFill>
                  <a:srgbClr val="FF0000"/>
                </a:solidFill>
                <a:latin typeface="Times New Roman" panose="02020603050405020304" pitchFamily="18" charset="0"/>
                <a:ea typeface="楷体" panose="02010609060101010101" charset="-122"/>
                <a:cs typeface="Times New Roman" panose="02020603050405020304" pitchFamily="18" charset="0"/>
              </a:rPr>
              <a:t>实验二</a:t>
            </a:r>
          </a:p>
        </p:txBody>
      </p:sp>
      <p:grpSp>
        <p:nvGrpSpPr>
          <p:cNvPr id="9225" name="Group 9"/>
          <p:cNvGrpSpPr/>
          <p:nvPr/>
        </p:nvGrpSpPr>
        <p:grpSpPr>
          <a:xfrm>
            <a:off x="5160010" y="2369247"/>
            <a:ext cx="2361118" cy="2372298"/>
            <a:chOff x="432" y="361"/>
            <a:chExt cx="3356" cy="2339"/>
          </a:xfrm>
        </p:grpSpPr>
        <p:grpSp>
          <p:nvGrpSpPr>
            <p:cNvPr id="9254" name="Group 10"/>
            <p:cNvGrpSpPr/>
            <p:nvPr/>
          </p:nvGrpSpPr>
          <p:grpSpPr>
            <a:xfrm>
              <a:off x="432" y="361"/>
              <a:ext cx="3356" cy="2339"/>
              <a:chOff x="1344" y="877"/>
              <a:chExt cx="3356" cy="2339"/>
            </a:xfrm>
          </p:grpSpPr>
          <p:sp>
            <p:nvSpPr>
              <p:cNvPr id="9259" name="AutoShape 11"/>
              <p:cNvSpPr/>
              <p:nvPr/>
            </p:nvSpPr>
            <p:spPr>
              <a:xfrm>
                <a:off x="1344" y="2064"/>
                <a:ext cx="3168" cy="1152"/>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9260" name="Rectangle 12"/>
              <p:cNvSpPr/>
              <p:nvPr/>
            </p:nvSpPr>
            <p:spPr>
              <a:xfrm>
                <a:off x="2976" y="1344"/>
                <a:ext cx="1152" cy="1200"/>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9261" name="Rectangle 13"/>
              <p:cNvSpPr/>
              <p:nvPr/>
            </p:nvSpPr>
            <p:spPr>
              <a:xfrm>
                <a:off x="1824" y="1344"/>
                <a:ext cx="1152" cy="1200"/>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9262" name="Line 14"/>
              <p:cNvSpPr/>
              <p:nvPr/>
            </p:nvSpPr>
            <p:spPr>
              <a:xfrm>
                <a:off x="1824" y="1632"/>
                <a:ext cx="1152" cy="912"/>
              </a:xfrm>
              <a:prstGeom prst="line">
                <a:avLst/>
              </a:prstGeom>
              <a:ln w="38100" cap="flat" cmpd="sng">
                <a:solidFill>
                  <a:srgbClr val="FF0000"/>
                </a:solidFill>
                <a:prstDash val="solid"/>
                <a:headEnd type="none" w="med" len="med"/>
                <a:tailEnd type="none" w="med" len="med"/>
              </a:ln>
            </p:spPr>
          </p:sp>
          <p:sp>
            <p:nvSpPr>
              <p:cNvPr id="9263" name="Text Box 15"/>
              <p:cNvSpPr txBox="1"/>
              <p:nvPr/>
            </p:nvSpPr>
            <p:spPr>
              <a:xfrm>
                <a:off x="1515" y="877"/>
                <a:ext cx="597" cy="515"/>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E</a:t>
                </a:r>
              </a:p>
            </p:txBody>
          </p:sp>
          <p:sp>
            <p:nvSpPr>
              <p:cNvPr id="9264" name="Text Box 16"/>
              <p:cNvSpPr txBox="1"/>
              <p:nvPr/>
            </p:nvSpPr>
            <p:spPr>
              <a:xfrm>
                <a:off x="2627" y="890"/>
                <a:ext cx="625" cy="515"/>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N</a:t>
                </a:r>
              </a:p>
            </p:txBody>
          </p:sp>
          <p:sp>
            <p:nvSpPr>
              <p:cNvPr id="9265" name="Text Box 17"/>
              <p:cNvSpPr txBox="1"/>
              <p:nvPr/>
            </p:nvSpPr>
            <p:spPr>
              <a:xfrm>
                <a:off x="3843" y="890"/>
                <a:ext cx="857" cy="515"/>
              </a:xfrm>
              <a:prstGeom prst="rect">
                <a:avLst/>
              </a:prstGeom>
              <a:noFill/>
              <a:ln w="9525">
                <a:noFill/>
              </a:ln>
            </p:spPr>
            <p:txBody>
              <a:bodyPr wrap="squar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F</a:t>
                </a:r>
              </a:p>
            </p:txBody>
          </p:sp>
          <p:sp>
            <p:nvSpPr>
              <p:cNvPr id="9266" name="Line 18"/>
              <p:cNvSpPr/>
              <p:nvPr/>
            </p:nvSpPr>
            <p:spPr>
              <a:xfrm>
                <a:off x="2112" y="1872"/>
                <a:ext cx="336" cy="240"/>
              </a:xfrm>
              <a:prstGeom prst="line">
                <a:avLst/>
              </a:prstGeom>
              <a:ln w="38100" cap="flat" cmpd="sng">
                <a:solidFill>
                  <a:srgbClr val="FF0000"/>
                </a:solidFill>
                <a:prstDash val="solid"/>
                <a:headEnd type="none" w="med" len="med"/>
                <a:tailEnd type="triangle" w="med" len="med"/>
              </a:ln>
            </p:spPr>
          </p:sp>
          <p:sp>
            <p:nvSpPr>
              <p:cNvPr id="9267" name="Text Box 19"/>
              <p:cNvSpPr txBox="1"/>
              <p:nvPr/>
            </p:nvSpPr>
            <p:spPr>
              <a:xfrm>
                <a:off x="2736" y="2208"/>
                <a:ext cx="653" cy="515"/>
              </a:xfrm>
              <a:prstGeom prst="rect">
                <a:avLst/>
              </a:prstGeom>
              <a:noFill/>
              <a:ln w="9525">
                <a:noFill/>
              </a:ln>
            </p:spPr>
            <p:txBody>
              <a:bodyPr wrap="none">
                <a:spAutoFit/>
              </a:bodyPr>
              <a:lstStyle/>
              <a:p>
                <a:r>
                  <a:rPr lang="en-US" altLang="zh-CN" sz="2800" b="1" dirty="0">
                    <a:solidFill>
                      <a:srgbClr val="FF0066"/>
                    </a:solidFill>
                    <a:latin typeface="Times New Roman" panose="02020603050405020304" pitchFamily="18" charset="0"/>
                    <a:ea typeface="楷体" panose="02010609060101010101" charset="-122"/>
                    <a:cs typeface="Times New Roman" panose="02020603050405020304" pitchFamily="18" charset="0"/>
                  </a:rPr>
                  <a:t>O</a:t>
                </a:r>
              </a:p>
            </p:txBody>
          </p:sp>
          <p:sp>
            <p:nvSpPr>
              <p:cNvPr id="9268" name="Text Box 20"/>
              <p:cNvSpPr txBox="1"/>
              <p:nvPr/>
            </p:nvSpPr>
            <p:spPr>
              <a:xfrm>
                <a:off x="2928" y="2591"/>
                <a:ext cx="709" cy="515"/>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M</a:t>
                </a:r>
              </a:p>
            </p:txBody>
          </p:sp>
        </p:grpSp>
        <p:sp>
          <p:nvSpPr>
            <p:cNvPr id="9255" name="AutoShape 21"/>
            <p:cNvSpPr/>
            <p:nvPr/>
          </p:nvSpPr>
          <p:spPr>
            <a:xfrm>
              <a:off x="1932" y="2028"/>
              <a:ext cx="288" cy="96"/>
            </a:xfrm>
            <a:prstGeom prst="parallelogram">
              <a:avLst>
                <a:gd name="adj" fmla="val 75000"/>
              </a:avLst>
            </a:prstGeom>
            <a:solidFill>
              <a:srgbClr val="3333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solidFill>
                  <a:schemeClr val="tx2"/>
                </a:solidFill>
                <a:latin typeface="Times New Roman" panose="02020603050405020304" pitchFamily="18" charset="0"/>
                <a:ea typeface="楷体" panose="02010609060101010101" charset="-122"/>
                <a:cs typeface="Times New Roman" panose="02020603050405020304" pitchFamily="18" charset="0"/>
              </a:endParaRPr>
            </a:p>
          </p:txBody>
        </p:sp>
        <p:grpSp>
          <p:nvGrpSpPr>
            <p:cNvPr id="9256" name="Group 22"/>
            <p:cNvGrpSpPr/>
            <p:nvPr/>
          </p:nvGrpSpPr>
          <p:grpSpPr>
            <a:xfrm>
              <a:off x="2064" y="1176"/>
              <a:ext cx="1200" cy="864"/>
              <a:chOff x="2976" y="1680"/>
              <a:chExt cx="1200" cy="864"/>
            </a:xfrm>
          </p:grpSpPr>
          <p:sp>
            <p:nvSpPr>
              <p:cNvPr id="9257" name="Line 23"/>
              <p:cNvSpPr/>
              <p:nvPr/>
            </p:nvSpPr>
            <p:spPr>
              <a:xfrm flipH="1">
                <a:off x="2976" y="1680"/>
                <a:ext cx="1200" cy="864"/>
              </a:xfrm>
              <a:prstGeom prst="line">
                <a:avLst/>
              </a:prstGeom>
              <a:ln w="38100" cap="flat" cmpd="sng">
                <a:solidFill>
                  <a:srgbClr val="FF0000"/>
                </a:solidFill>
                <a:prstDash val="solid"/>
                <a:headEnd type="none" w="med" len="med"/>
                <a:tailEnd type="none" w="med" len="med"/>
              </a:ln>
            </p:spPr>
          </p:sp>
          <p:sp>
            <p:nvSpPr>
              <p:cNvPr id="9258" name="Line 24"/>
              <p:cNvSpPr/>
              <p:nvPr/>
            </p:nvSpPr>
            <p:spPr>
              <a:xfrm flipV="1">
                <a:off x="3456" y="2016"/>
                <a:ext cx="240" cy="192"/>
              </a:xfrm>
              <a:prstGeom prst="line">
                <a:avLst/>
              </a:prstGeom>
              <a:ln w="38100" cap="flat" cmpd="sng">
                <a:solidFill>
                  <a:srgbClr val="FF0000"/>
                </a:solidFill>
                <a:prstDash val="solid"/>
                <a:headEnd type="none" w="med" len="med"/>
                <a:tailEnd type="triangle" w="med" len="med"/>
              </a:ln>
            </p:spPr>
          </p:sp>
        </p:grpSp>
      </p:grpSp>
      <p:grpSp>
        <p:nvGrpSpPr>
          <p:cNvPr id="9226" name="Group 25"/>
          <p:cNvGrpSpPr/>
          <p:nvPr/>
        </p:nvGrpSpPr>
        <p:grpSpPr>
          <a:xfrm>
            <a:off x="9162415" y="2250934"/>
            <a:ext cx="2247900" cy="2382661"/>
            <a:chOff x="1344" y="344"/>
            <a:chExt cx="3168" cy="2456"/>
          </a:xfrm>
        </p:grpSpPr>
        <p:sp>
          <p:nvSpPr>
            <p:cNvPr id="9239" name="AutoShape 26"/>
            <p:cNvSpPr/>
            <p:nvPr/>
          </p:nvSpPr>
          <p:spPr>
            <a:xfrm>
              <a:off x="1344" y="1648"/>
              <a:ext cx="3168" cy="1152"/>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latin typeface="Times New Roman" panose="02020603050405020304" pitchFamily="18" charset="0"/>
                <a:ea typeface="楷体" panose="02010609060101010101" charset="-122"/>
                <a:cs typeface="Times New Roman" panose="02020603050405020304" pitchFamily="18" charset="0"/>
              </a:endParaRPr>
            </a:p>
          </p:txBody>
        </p:sp>
        <p:grpSp>
          <p:nvGrpSpPr>
            <p:cNvPr id="9240" name="Group 27"/>
            <p:cNvGrpSpPr/>
            <p:nvPr/>
          </p:nvGrpSpPr>
          <p:grpSpPr>
            <a:xfrm>
              <a:off x="1606" y="344"/>
              <a:ext cx="2875" cy="2387"/>
              <a:chOff x="1606" y="344"/>
              <a:chExt cx="2875" cy="2387"/>
            </a:xfrm>
          </p:grpSpPr>
          <p:sp>
            <p:nvSpPr>
              <p:cNvPr id="9241" name="AutoShape 28"/>
              <p:cNvSpPr/>
              <p:nvPr/>
            </p:nvSpPr>
            <p:spPr>
              <a:xfrm>
                <a:off x="2832" y="2080"/>
                <a:ext cx="288" cy="96"/>
              </a:xfrm>
              <a:prstGeom prst="parallelogram">
                <a:avLst>
                  <a:gd name="adj" fmla="val 75000"/>
                </a:avLst>
              </a:prstGeom>
              <a:solidFill>
                <a:srgbClr val="3333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solidFill>
                    <a:schemeClr val="tx2"/>
                  </a:solidFill>
                  <a:latin typeface="Times New Roman" panose="02020603050405020304" pitchFamily="18" charset="0"/>
                  <a:ea typeface="楷体" panose="02010609060101010101" charset="-122"/>
                  <a:cs typeface="Times New Roman" panose="02020603050405020304" pitchFamily="18" charset="0"/>
                </a:endParaRPr>
              </a:p>
            </p:txBody>
          </p:sp>
          <p:sp>
            <p:nvSpPr>
              <p:cNvPr id="9242" name="Rectangle 29"/>
              <p:cNvSpPr/>
              <p:nvPr/>
            </p:nvSpPr>
            <p:spPr>
              <a:xfrm>
                <a:off x="2976" y="928"/>
                <a:ext cx="1152" cy="1200"/>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9243" name="Rectangle 30"/>
              <p:cNvSpPr/>
              <p:nvPr/>
            </p:nvSpPr>
            <p:spPr>
              <a:xfrm>
                <a:off x="1824" y="928"/>
                <a:ext cx="1152" cy="1200"/>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9244" name="Line 31"/>
              <p:cNvSpPr/>
              <p:nvPr/>
            </p:nvSpPr>
            <p:spPr>
              <a:xfrm rot="-1191376">
                <a:off x="1877" y="1598"/>
                <a:ext cx="1002" cy="737"/>
              </a:xfrm>
              <a:prstGeom prst="line">
                <a:avLst/>
              </a:prstGeom>
              <a:ln w="38100" cap="flat" cmpd="sng">
                <a:solidFill>
                  <a:srgbClr val="FF0000"/>
                </a:solidFill>
                <a:prstDash val="solid"/>
                <a:headEnd type="none" w="med" len="med"/>
                <a:tailEnd type="none" w="med" len="med"/>
              </a:ln>
            </p:spPr>
          </p:sp>
          <p:sp>
            <p:nvSpPr>
              <p:cNvPr id="9245" name="Line 32"/>
              <p:cNvSpPr/>
              <p:nvPr/>
            </p:nvSpPr>
            <p:spPr>
              <a:xfrm>
                <a:off x="2976" y="976"/>
                <a:ext cx="0" cy="1152"/>
              </a:xfrm>
              <a:prstGeom prst="line">
                <a:avLst/>
              </a:prstGeom>
              <a:ln w="38100" cap="flat" cmpd="sng">
                <a:solidFill>
                  <a:schemeClr val="bg1"/>
                </a:solidFill>
                <a:prstDash val="solid"/>
                <a:headEnd type="none" w="med" len="med"/>
                <a:tailEnd type="none" w="med" len="med"/>
              </a:ln>
            </p:spPr>
          </p:sp>
          <p:sp>
            <p:nvSpPr>
              <p:cNvPr id="9246" name="Line 33"/>
              <p:cNvSpPr/>
              <p:nvPr/>
            </p:nvSpPr>
            <p:spPr>
              <a:xfrm rot="950266" flipH="1">
                <a:off x="3046" y="1612"/>
                <a:ext cx="1008" cy="672"/>
              </a:xfrm>
              <a:prstGeom prst="line">
                <a:avLst/>
              </a:prstGeom>
              <a:ln w="38100" cap="flat" cmpd="sng">
                <a:solidFill>
                  <a:srgbClr val="FF0000"/>
                </a:solidFill>
                <a:prstDash val="solid"/>
                <a:headEnd type="none" w="med" len="med"/>
                <a:tailEnd type="none" w="med" len="med"/>
              </a:ln>
            </p:spPr>
          </p:sp>
          <p:sp>
            <p:nvSpPr>
              <p:cNvPr id="9247" name="Text Box 34"/>
              <p:cNvSpPr txBox="1"/>
              <p:nvPr/>
            </p:nvSpPr>
            <p:spPr>
              <a:xfrm>
                <a:off x="1606" y="344"/>
                <a:ext cx="592" cy="538"/>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E</a:t>
                </a:r>
              </a:p>
            </p:txBody>
          </p:sp>
          <p:sp>
            <p:nvSpPr>
              <p:cNvPr id="9248" name="Text Box 35"/>
              <p:cNvSpPr txBox="1"/>
              <p:nvPr/>
            </p:nvSpPr>
            <p:spPr>
              <a:xfrm>
                <a:off x="2730" y="391"/>
                <a:ext cx="619" cy="538"/>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N</a:t>
                </a:r>
              </a:p>
            </p:txBody>
          </p:sp>
          <p:sp>
            <p:nvSpPr>
              <p:cNvPr id="9249" name="Text Box 36"/>
              <p:cNvSpPr txBox="1"/>
              <p:nvPr/>
            </p:nvSpPr>
            <p:spPr>
              <a:xfrm>
                <a:off x="3858" y="344"/>
                <a:ext cx="623" cy="538"/>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F</a:t>
                </a:r>
              </a:p>
            </p:txBody>
          </p:sp>
          <p:sp>
            <p:nvSpPr>
              <p:cNvPr id="9250" name="Line 37"/>
              <p:cNvSpPr/>
              <p:nvPr/>
            </p:nvSpPr>
            <p:spPr>
              <a:xfrm rot="-1136867">
                <a:off x="2160" y="1840"/>
                <a:ext cx="244" cy="185"/>
              </a:xfrm>
              <a:prstGeom prst="line">
                <a:avLst/>
              </a:prstGeom>
              <a:ln w="38100" cap="flat" cmpd="sng">
                <a:solidFill>
                  <a:srgbClr val="FF0000"/>
                </a:solidFill>
                <a:prstDash val="solid"/>
                <a:headEnd type="none" w="med" len="med"/>
                <a:tailEnd type="triangle" w="med" len="med"/>
              </a:ln>
            </p:spPr>
          </p:sp>
          <p:sp>
            <p:nvSpPr>
              <p:cNvPr id="9251" name="Line 38"/>
              <p:cNvSpPr/>
              <p:nvPr/>
            </p:nvSpPr>
            <p:spPr>
              <a:xfrm rot="1158372" flipV="1">
                <a:off x="3456" y="1840"/>
                <a:ext cx="240" cy="192"/>
              </a:xfrm>
              <a:prstGeom prst="line">
                <a:avLst/>
              </a:prstGeom>
              <a:ln w="38100" cap="flat" cmpd="sng">
                <a:solidFill>
                  <a:srgbClr val="FF0000"/>
                </a:solidFill>
                <a:prstDash val="solid"/>
                <a:headEnd type="none" w="med" len="med"/>
                <a:tailEnd type="triangle" w="med" len="med"/>
              </a:ln>
            </p:spPr>
          </p:sp>
          <p:sp>
            <p:nvSpPr>
              <p:cNvPr id="9252" name="Text Box 39"/>
              <p:cNvSpPr txBox="1"/>
              <p:nvPr/>
            </p:nvSpPr>
            <p:spPr>
              <a:xfrm>
                <a:off x="2775" y="1792"/>
                <a:ext cx="690" cy="538"/>
              </a:xfrm>
              <a:prstGeom prst="rect">
                <a:avLst/>
              </a:prstGeom>
              <a:noFill/>
              <a:ln w="9525">
                <a:noFill/>
              </a:ln>
            </p:spPr>
            <p:txBody>
              <a:bodyPr wrap="none">
                <a:spAutoFit/>
              </a:bodyPr>
              <a:lstStyle/>
              <a:p>
                <a:r>
                  <a:rPr lang="en-US" altLang="zh-CN" sz="2800" b="1" dirty="0">
                    <a:solidFill>
                      <a:srgbClr val="FF0066"/>
                    </a:solidFill>
                    <a:latin typeface="Times New Roman" panose="02020603050405020304" pitchFamily="18" charset="0"/>
                    <a:ea typeface="楷体" panose="02010609060101010101" charset="-122"/>
                    <a:cs typeface="Times New Roman" panose="02020603050405020304" pitchFamily="18" charset="0"/>
                  </a:rPr>
                  <a:t>O</a:t>
                </a:r>
              </a:p>
            </p:txBody>
          </p:sp>
          <p:sp>
            <p:nvSpPr>
              <p:cNvPr id="9253" name="Text Box 40"/>
              <p:cNvSpPr txBox="1"/>
              <p:nvPr/>
            </p:nvSpPr>
            <p:spPr>
              <a:xfrm>
                <a:off x="2976" y="2176"/>
                <a:ext cx="287" cy="555"/>
              </a:xfrm>
              <a:prstGeom prst="rect">
                <a:avLst/>
              </a:prstGeom>
              <a:noFill/>
              <a:ln w="9525">
                <a:noFill/>
              </a:ln>
            </p:spPr>
            <p:txBody>
              <a:bodyPr>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M</a:t>
                </a:r>
              </a:p>
            </p:txBody>
          </p:sp>
        </p:grpSp>
      </p:grpSp>
      <p:sp>
        <p:nvSpPr>
          <p:cNvPr id="9227" name="Text Box 41"/>
          <p:cNvSpPr txBox="1"/>
          <p:nvPr/>
        </p:nvSpPr>
        <p:spPr>
          <a:xfrm>
            <a:off x="679450" y="5440680"/>
            <a:ext cx="10605770" cy="694055"/>
          </a:xfrm>
          <a:prstGeom prst="rect">
            <a:avLst/>
          </a:prstGeom>
          <a:noFill/>
          <a:ln w="9525">
            <a:noFill/>
          </a:ln>
        </p:spPr>
        <p:txBody>
          <a:bodyPr wrap="square">
            <a:spAutoFit/>
          </a:bodyPr>
          <a:lstStyle/>
          <a:p>
            <a:pPr>
              <a:lnSpc>
                <a:spcPct val="140000"/>
              </a:lnSpc>
            </a:pPr>
            <a:r>
              <a:rPr lang="zh-CN" altLang="en-US" sz="2800" b="1" dirty="0">
                <a:solidFill>
                  <a:srgbClr val="9900CC"/>
                </a:solidFill>
                <a:latin typeface="Times New Roman" panose="02020603050405020304" pitchFamily="18" charset="0"/>
                <a:ea typeface="楷体" panose="02010609060101010101" charset="-122"/>
              </a:rPr>
              <a:t>结论二：</a:t>
            </a:r>
            <a:r>
              <a:rPr lang="zh-CN" altLang="en-US" sz="2800" b="1" dirty="0">
                <a:solidFill>
                  <a:srgbClr val="0000FF"/>
                </a:solidFill>
                <a:latin typeface="Times New Roman" panose="02020603050405020304" pitchFamily="18" charset="0"/>
                <a:ea typeface="楷体" panose="02010609060101010101" charset="-122"/>
              </a:rPr>
              <a:t>入射光线和反射光线分居法线两侧；反射角等于入射角。</a:t>
            </a:r>
          </a:p>
        </p:txBody>
      </p:sp>
      <p:grpSp>
        <p:nvGrpSpPr>
          <p:cNvPr id="2" name="Group 32"/>
          <p:cNvGrpSpPr/>
          <p:nvPr/>
        </p:nvGrpSpPr>
        <p:grpSpPr>
          <a:xfrm>
            <a:off x="786765" y="2433814"/>
            <a:ext cx="2476500" cy="2475371"/>
            <a:chOff x="360" y="1217"/>
            <a:chExt cx="1560" cy="1559"/>
          </a:xfrm>
        </p:grpSpPr>
        <p:grpSp>
          <p:nvGrpSpPr>
            <p:cNvPr id="3" name="Group 33"/>
            <p:cNvGrpSpPr/>
            <p:nvPr/>
          </p:nvGrpSpPr>
          <p:grpSpPr>
            <a:xfrm>
              <a:off x="360" y="1217"/>
              <a:ext cx="1560" cy="1559"/>
              <a:chOff x="169" y="1136"/>
              <a:chExt cx="2688" cy="2026"/>
            </a:xfrm>
          </p:grpSpPr>
          <p:sp>
            <p:nvSpPr>
              <p:cNvPr id="4" name="Text Box 34"/>
              <p:cNvSpPr txBox="1"/>
              <p:nvPr/>
            </p:nvSpPr>
            <p:spPr>
              <a:xfrm>
                <a:off x="317" y="1137"/>
                <a:ext cx="456" cy="427"/>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E</a:t>
                </a:r>
              </a:p>
            </p:txBody>
          </p:sp>
          <p:sp>
            <p:nvSpPr>
              <p:cNvPr id="5" name="Text Box 35"/>
              <p:cNvSpPr txBox="1"/>
              <p:nvPr/>
            </p:nvSpPr>
            <p:spPr>
              <a:xfrm>
                <a:off x="1388" y="1140"/>
                <a:ext cx="477" cy="4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N</a:t>
                </a:r>
              </a:p>
            </p:txBody>
          </p:sp>
          <p:sp>
            <p:nvSpPr>
              <p:cNvPr id="6" name="Text Box 36"/>
              <p:cNvSpPr txBox="1"/>
              <p:nvPr/>
            </p:nvSpPr>
            <p:spPr>
              <a:xfrm>
                <a:off x="2329" y="1136"/>
                <a:ext cx="456" cy="427"/>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F</a:t>
                </a:r>
              </a:p>
            </p:txBody>
          </p:sp>
          <p:grpSp>
            <p:nvGrpSpPr>
              <p:cNvPr id="7" name="Group 37"/>
              <p:cNvGrpSpPr/>
              <p:nvPr/>
            </p:nvGrpSpPr>
            <p:grpSpPr>
              <a:xfrm>
                <a:off x="169" y="1566"/>
                <a:ext cx="2688" cy="1596"/>
                <a:chOff x="2076" y="1794"/>
                <a:chExt cx="3168" cy="1872"/>
              </a:xfrm>
            </p:grpSpPr>
            <p:grpSp>
              <p:nvGrpSpPr>
                <p:cNvPr id="8" name="Group 38"/>
                <p:cNvGrpSpPr/>
                <p:nvPr/>
              </p:nvGrpSpPr>
              <p:grpSpPr>
                <a:xfrm>
                  <a:off x="2076" y="1794"/>
                  <a:ext cx="3168" cy="1872"/>
                  <a:chOff x="336" y="1782"/>
                  <a:chExt cx="3168" cy="1872"/>
                </a:xfrm>
              </p:grpSpPr>
              <p:grpSp>
                <p:nvGrpSpPr>
                  <p:cNvPr id="9" name="Group 39"/>
                  <p:cNvGrpSpPr/>
                  <p:nvPr/>
                </p:nvGrpSpPr>
                <p:grpSpPr>
                  <a:xfrm>
                    <a:off x="336" y="1782"/>
                    <a:ext cx="3168" cy="1872"/>
                    <a:chOff x="1344" y="1566"/>
                    <a:chExt cx="3168" cy="1872"/>
                  </a:xfrm>
                </p:grpSpPr>
                <p:sp>
                  <p:nvSpPr>
                    <p:cNvPr id="10" name="AutoShape 40"/>
                    <p:cNvSpPr/>
                    <p:nvPr/>
                  </p:nvSpPr>
                  <p:spPr>
                    <a:xfrm>
                      <a:off x="1344" y="2286"/>
                      <a:ext cx="3168" cy="1152"/>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11" name="Rectangle 41"/>
                    <p:cNvSpPr/>
                    <p:nvPr/>
                  </p:nvSpPr>
                  <p:spPr>
                    <a:xfrm>
                      <a:off x="2976" y="1566"/>
                      <a:ext cx="1152" cy="1200"/>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12" name="Rectangle 42"/>
                    <p:cNvSpPr/>
                    <p:nvPr/>
                  </p:nvSpPr>
                  <p:spPr>
                    <a:xfrm>
                      <a:off x="1824" y="1566"/>
                      <a:ext cx="1152" cy="1200"/>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13" name="Line 43"/>
                    <p:cNvSpPr/>
                    <p:nvPr/>
                  </p:nvSpPr>
                  <p:spPr>
                    <a:xfrm>
                      <a:off x="2164" y="1567"/>
                      <a:ext cx="811" cy="1198"/>
                    </a:xfrm>
                    <a:prstGeom prst="line">
                      <a:avLst/>
                    </a:prstGeom>
                    <a:ln w="38100" cap="flat" cmpd="sng">
                      <a:solidFill>
                        <a:srgbClr val="FF0000"/>
                      </a:solidFill>
                      <a:prstDash val="solid"/>
                      <a:headEnd type="none" w="med" len="med"/>
                      <a:tailEnd type="none" w="med" len="med"/>
                    </a:ln>
                  </p:spPr>
                </p:sp>
                <p:sp>
                  <p:nvSpPr>
                    <p:cNvPr id="14" name="Line 44"/>
                    <p:cNvSpPr/>
                    <p:nvPr/>
                  </p:nvSpPr>
                  <p:spPr>
                    <a:xfrm>
                      <a:off x="2976" y="1614"/>
                      <a:ext cx="0" cy="1152"/>
                    </a:xfrm>
                    <a:prstGeom prst="line">
                      <a:avLst/>
                    </a:prstGeom>
                    <a:ln w="38100" cap="flat" cmpd="sng">
                      <a:solidFill>
                        <a:schemeClr val="bg1"/>
                      </a:solidFill>
                      <a:prstDash val="solid"/>
                      <a:headEnd type="none" w="med" len="med"/>
                      <a:tailEnd type="none" w="med" len="med"/>
                    </a:ln>
                  </p:spPr>
                </p:sp>
                <p:sp>
                  <p:nvSpPr>
                    <p:cNvPr id="17" name="Line 47"/>
                    <p:cNvSpPr/>
                    <p:nvPr/>
                  </p:nvSpPr>
                  <p:spPr>
                    <a:xfrm flipV="1">
                      <a:off x="3333" y="2036"/>
                      <a:ext cx="135" cy="165"/>
                    </a:xfrm>
                    <a:prstGeom prst="line">
                      <a:avLst/>
                    </a:prstGeom>
                    <a:ln w="38100" cap="flat" cmpd="sng">
                      <a:solidFill>
                        <a:srgbClr val="FF0000"/>
                      </a:solidFill>
                      <a:prstDash val="solid"/>
                      <a:headEnd type="none" w="med" len="med"/>
                      <a:tailEnd type="triangle" w="med" len="med"/>
                    </a:ln>
                  </p:spPr>
                </p:sp>
              </p:grpSp>
              <p:sp>
                <p:nvSpPr>
                  <p:cNvPr id="18" name="Line 48"/>
                  <p:cNvSpPr/>
                  <p:nvPr/>
                </p:nvSpPr>
                <p:spPr>
                  <a:xfrm flipH="1">
                    <a:off x="1957" y="1783"/>
                    <a:ext cx="811" cy="1199"/>
                  </a:xfrm>
                  <a:prstGeom prst="line">
                    <a:avLst/>
                  </a:prstGeom>
                  <a:ln w="38100" cap="flat" cmpd="sng">
                    <a:solidFill>
                      <a:srgbClr val="FF0000"/>
                    </a:solidFill>
                    <a:prstDash val="solid"/>
                    <a:headEnd type="none" w="med" len="med"/>
                    <a:tailEnd type="none" w="med" len="med"/>
                  </a:ln>
                </p:spPr>
              </p:sp>
            </p:grpSp>
            <p:sp>
              <p:nvSpPr>
                <p:cNvPr id="19" name="Line 49"/>
                <p:cNvSpPr/>
                <p:nvPr/>
              </p:nvSpPr>
              <p:spPr>
                <a:xfrm>
                  <a:off x="3032" y="2021"/>
                  <a:ext cx="270" cy="362"/>
                </a:xfrm>
                <a:prstGeom prst="line">
                  <a:avLst/>
                </a:prstGeom>
                <a:ln w="38100" cap="flat" cmpd="sng">
                  <a:solidFill>
                    <a:srgbClr val="FF0000"/>
                  </a:solidFill>
                  <a:prstDash val="solid"/>
                  <a:headEnd type="none" w="med" len="med"/>
                  <a:tailEnd type="triangle" w="med" len="med"/>
                </a:ln>
              </p:spPr>
            </p:sp>
          </p:grpSp>
          <p:sp>
            <p:nvSpPr>
              <p:cNvPr id="20" name="Text Box 50"/>
              <p:cNvSpPr txBox="1"/>
              <p:nvPr/>
            </p:nvSpPr>
            <p:spPr>
              <a:xfrm>
                <a:off x="540" y="2730"/>
                <a:ext cx="542" cy="4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M</a:t>
                </a:r>
              </a:p>
            </p:txBody>
          </p:sp>
          <p:sp>
            <p:nvSpPr>
              <p:cNvPr id="21" name="Text Box 51"/>
              <p:cNvSpPr txBox="1"/>
              <p:nvPr/>
            </p:nvSpPr>
            <p:spPr>
              <a:xfrm>
                <a:off x="1200" y="2526"/>
                <a:ext cx="315" cy="427"/>
              </a:xfrm>
              <a:prstGeom prst="rect">
                <a:avLst/>
              </a:prstGeom>
              <a:noFill/>
              <a:ln w="9525">
                <a:noFill/>
              </a:ln>
            </p:spPr>
            <p:txBody>
              <a:bodyPr>
                <a:spAutoFit/>
              </a:bodyPr>
              <a:lstStyle/>
              <a:p>
                <a:r>
                  <a:rPr lang="en-US" altLang="zh-CN" sz="2800" b="1" dirty="0">
                    <a:solidFill>
                      <a:srgbClr val="FF0066"/>
                    </a:solidFill>
                    <a:latin typeface="Times New Roman" panose="02020603050405020304" pitchFamily="18" charset="0"/>
                    <a:ea typeface="楷体" panose="02010609060101010101" charset="-122"/>
                    <a:cs typeface="Times New Roman" panose="02020603050405020304" pitchFamily="18" charset="0"/>
                  </a:rPr>
                  <a:t>O</a:t>
                </a:r>
              </a:p>
            </p:txBody>
          </p:sp>
        </p:grpSp>
        <p:sp>
          <p:nvSpPr>
            <p:cNvPr id="22" name="AutoShape 52"/>
            <p:cNvSpPr/>
            <p:nvPr/>
          </p:nvSpPr>
          <p:spPr>
            <a:xfrm>
              <a:off x="1068" y="2359"/>
              <a:ext cx="158" cy="63"/>
            </a:xfrm>
            <a:prstGeom prst="parallelogram">
              <a:avLst>
                <a:gd name="adj" fmla="val 62698"/>
              </a:avLst>
            </a:prstGeom>
            <a:solidFill>
              <a:srgbClr val="3333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solidFill>
                  <a:schemeClr val="tx2"/>
                </a:solidFill>
                <a:latin typeface="Times New Roman" panose="02020603050405020304" pitchFamily="18" charset="0"/>
                <a:ea typeface="楷体" panose="02010609060101010101" charset="-122"/>
                <a:cs typeface="Times New Roman" panose="02020603050405020304" pitchFamily="18" charset="0"/>
              </a:endParaRPr>
            </a:p>
          </p:txBody>
        </p:sp>
      </p:grpSp>
      <p:sp>
        <p:nvSpPr>
          <p:cNvPr id="23" name="Line 44"/>
          <p:cNvSpPr/>
          <p:nvPr/>
        </p:nvSpPr>
        <p:spPr>
          <a:xfrm>
            <a:off x="6317038" y="2842819"/>
            <a:ext cx="0" cy="1199998"/>
          </a:xfrm>
          <a:prstGeom prst="line">
            <a:avLst/>
          </a:prstGeom>
          <a:ln w="38100" cap="flat" cmpd="sng">
            <a:solidFill>
              <a:schemeClr val="bg1"/>
            </a:solidFill>
            <a:prstDash val="solid"/>
            <a:headEnd type="none" w="med" len="med"/>
            <a:tailEnd type="none" w="med" len="med"/>
          </a:ln>
        </p:spPr>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679450" y="578803"/>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charset="-122"/>
                <a:ea typeface="楷体" panose="02010609060101010101" charset="-122"/>
              </a:rPr>
              <a:t>二</a:t>
            </a:r>
            <a:r>
              <a:rPr lang="en-US"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光的反射定律</a:t>
            </a:r>
          </a:p>
        </p:txBody>
      </p:sp>
      <p:sp>
        <p:nvSpPr>
          <p:cNvPr id="9224" name="Rectangle 8"/>
          <p:cNvSpPr/>
          <p:nvPr/>
        </p:nvSpPr>
        <p:spPr>
          <a:xfrm>
            <a:off x="439420" y="1669415"/>
            <a:ext cx="1411605" cy="52197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800" b="1" dirty="0">
                <a:solidFill>
                  <a:srgbClr val="FF0000"/>
                </a:solidFill>
                <a:latin typeface="Times New Roman" panose="02020603050405020304" pitchFamily="18" charset="0"/>
                <a:ea typeface="楷体" panose="02010609060101010101" charset="-122"/>
                <a:cs typeface="Times New Roman" panose="02020603050405020304" pitchFamily="18" charset="0"/>
              </a:rPr>
              <a:t>实验三</a:t>
            </a:r>
          </a:p>
        </p:txBody>
      </p:sp>
      <p:sp>
        <p:nvSpPr>
          <p:cNvPr id="9227" name="Text Box 41"/>
          <p:cNvSpPr txBox="1"/>
          <p:nvPr/>
        </p:nvSpPr>
        <p:spPr>
          <a:xfrm>
            <a:off x="4265295" y="5581650"/>
            <a:ext cx="4177030" cy="694055"/>
          </a:xfrm>
          <a:prstGeom prst="rect">
            <a:avLst/>
          </a:prstGeom>
          <a:noFill/>
          <a:ln w="9525">
            <a:noFill/>
          </a:ln>
        </p:spPr>
        <p:txBody>
          <a:bodyPr wrap="square">
            <a:spAutoFit/>
          </a:bodyPr>
          <a:lstStyle/>
          <a:p>
            <a:pPr>
              <a:lnSpc>
                <a:spcPct val="140000"/>
              </a:lnSpc>
            </a:pPr>
            <a:r>
              <a:rPr lang="zh-CN" altLang="en-US" sz="2800" b="1" dirty="0">
                <a:solidFill>
                  <a:srgbClr val="9900CC"/>
                </a:solidFill>
                <a:latin typeface="Times New Roman" panose="02020603050405020304" pitchFamily="18" charset="0"/>
                <a:ea typeface="楷体" panose="02010609060101010101" charset="-122"/>
              </a:rPr>
              <a:t>结论三：</a:t>
            </a:r>
            <a:r>
              <a:rPr lang="zh-CN" altLang="en-US" sz="2800" b="1" dirty="0">
                <a:solidFill>
                  <a:srgbClr val="0000FF"/>
                </a:solidFill>
                <a:latin typeface="Times New Roman" panose="02020603050405020304" pitchFamily="18" charset="0"/>
                <a:ea typeface="楷体" panose="02010609060101010101" charset="-122"/>
              </a:rPr>
              <a:t>光路是可逆的。</a:t>
            </a:r>
          </a:p>
        </p:txBody>
      </p:sp>
      <p:grpSp>
        <p:nvGrpSpPr>
          <p:cNvPr id="15" name="Group 2"/>
          <p:cNvGrpSpPr/>
          <p:nvPr/>
        </p:nvGrpSpPr>
        <p:grpSpPr bwMode="auto">
          <a:xfrm>
            <a:off x="3540760" y="4070350"/>
            <a:ext cx="5792788" cy="1066800"/>
            <a:chOff x="0" y="0"/>
            <a:chExt cx="3649" cy="672"/>
          </a:xfrm>
        </p:grpSpPr>
        <p:grpSp>
          <p:nvGrpSpPr>
            <p:cNvPr id="16" name="Group 3"/>
            <p:cNvGrpSpPr/>
            <p:nvPr/>
          </p:nvGrpSpPr>
          <p:grpSpPr bwMode="auto">
            <a:xfrm>
              <a:off x="0" y="0"/>
              <a:ext cx="3649" cy="672"/>
              <a:chOff x="0" y="0"/>
              <a:chExt cx="3649" cy="672"/>
            </a:xfrm>
          </p:grpSpPr>
          <p:sp>
            <p:nvSpPr>
              <p:cNvPr id="24" name="AutoShape 4"/>
              <p:cNvSpPr>
                <a:spLocks noChangeArrowheads="1"/>
              </p:cNvSpPr>
              <p:nvPr/>
            </p:nvSpPr>
            <p:spPr bwMode="auto">
              <a:xfrm>
                <a:off x="592" y="0"/>
                <a:ext cx="3057" cy="336"/>
              </a:xfrm>
              <a:prstGeom prst="flowChartInputOutput">
                <a:avLst/>
              </a:prstGeom>
              <a:solidFill>
                <a:schemeClr val="accent1"/>
              </a:solidFill>
              <a:ln w="9525" cmpd="sng">
                <a:solidFill>
                  <a:schemeClr val="tx1"/>
                </a:solidFill>
                <a:miter lim="800000"/>
              </a:ln>
            </p:spPr>
            <p:txBody>
              <a:bodyPr wrap="none" anchor="ctr"/>
              <a:lstStyle/>
              <a:p>
                <a:endParaRPr lang="zh-CN" altLang="en-US" b="1">
                  <a:latin typeface="Times New Roman" panose="02020603050405020304" pitchFamily="18" charset="0"/>
                  <a:ea typeface="楷体" panose="02010609060101010101" charset="-122"/>
                </a:endParaRPr>
              </a:p>
            </p:txBody>
          </p:sp>
          <p:sp>
            <p:nvSpPr>
              <p:cNvPr id="25" name="AutoShape 5"/>
              <p:cNvSpPr>
                <a:spLocks noChangeArrowheads="1"/>
              </p:cNvSpPr>
              <p:nvPr/>
            </p:nvSpPr>
            <p:spPr bwMode="auto">
              <a:xfrm>
                <a:off x="0" y="336"/>
                <a:ext cx="3057" cy="336"/>
              </a:xfrm>
              <a:prstGeom prst="flowChartInputOutput">
                <a:avLst/>
              </a:prstGeom>
              <a:solidFill>
                <a:schemeClr val="accent1"/>
              </a:solidFill>
              <a:ln w="9525" cmpd="sng">
                <a:solidFill>
                  <a:schemeClr val="tx1"/>
                </a:solidFill>
                <a:miter lim="800000"/>
              </a:ln>
            </p:spPr>
            <p:txBody>
              <a:bodyPr wrap="none" anchor="ctr"/>
              <a:lstStyle/>
              <a:p>
                <a:endParaRPr lang="zh-CN" altLang="en-US" b="1">
                  <a:latin typeface="Times New Roman" panose="02020603050405020304" pitchFamily="18" charset="0"/>
                  <a:ea typeface="楷体" panose="02010609060101010101" charset="-122"/>
                </a:endParaRPr>
              </a:p>
            </p:txBody>
          </p:sp>
        </p:grpSp>
        <p:sp>
          <p:nvSpPr>
            <p:cNvPr id="26" name="AutoShape 6"/>
            <p:cNvSpPr>
              <a:spLocks noChangeArrowheads="1"/>
            </p:cNvSpPr>
            <p:nvPr/>
          </p:nvSpPr>
          <p:spPr bwMode="auto">
            <a:xfrm>
              <a:off x="1632" y="288"/>
              <a:ext cx="336" cy="96"/>
            </a:xfrm>
            <a:prstGeom prst="cube">
              <a:avLst>
                <a:gd name="adj" fmla="val 81250"/>
              </a:avLst>
            </a:prstGeom>
            <a:solidFill>
              <a:srgbClr val="CCCC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1">
                <a:latin typeface="Times New Roman" panose="02020603050405020304" pitchFamily="18" charset="0"/>
                <a:ea typeface="楷体" panose="02010609060101010101" charset="-122"/>
              </a:endParaRPr>
            </a:p>
          </p:txBody>
        </p:sp>
      </p:grpSp>
      <p:sp>
        <p:nvSpPr>
          <p:cNvPr id="27" name="Text Box 47"/>
          <p:cNvSpPr txBox="1">
            <a:spLocks noChangeArrowheads="1"/>
          </p:cNvSpPr>
          <p:nvPr/>
        </p:nvSpPr>
        <p:spPr bwMode="auto">
          <a:xfrm>
            <a:off x="4531360" y="2165350"/>
            <a:ext cx="53340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200" b="1">
                <a:latin typeface="Times New Roman" panose="02020603050405020304" pitchFamily="18" charset="0"/>
                <a:ea typeface="楷体" panose="02010609060101010101" charset="-122"/>
              </a:rPr>
              <a:t>A</a:t>
            </a:r>
          </a:p>
        </p:txBody>
      </p:sp>
      <p:sp>
        <p:nvSpPr>
          <p:cNvPr id="28" name="Text Box 48"/>
          <p:cNvSpPr txBox="1">
            <a:spLocks noChangeArrowheads="1"/>
          </p:cNvSpPr>
          <p:nvPr/>
        </p:nvSpPr>
        <p:spPr bwMode="auto">
          <a:xfrm>
            <a:off x="8321675" y="2051685"/>
            <a:ext cx="53340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200" b="1">
                <a:latin typeface="Times New Roman" panose="02020603050405020304" pitchFamily="18" charset="0"/>
                <a:ea typeface="楷体" panose="02010609060101010101" charset="-122"/>
              </a:rPr>
              <a:t>B</a:t>
            </a:r>
          </a:p>
        </p:txBody>
      </p:sp>
      <p:sp>
        <p:nvSpPr>
          <p:cNvPr id="29" name="Text Box 49"/>
          <p:cNvSpPr txBox="1">
            <a:spLocks noChangeArrowheads="1"/>
          </p:cNvSpPr>
          <p:nvPr/>
        </p:nvSpPr>
        <p:spPr bwMode="auto">
          <a:xfrm>
            <a:off x="6055360" y="4603750"/>
            <a:ext cx="53340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200" b="1">
                <a:solidFill>
                  <a:srgbClr val="FF0000"/>
                </a:solidFill>
                <a:latin typeface="Times New Roman" panose="02020603050405020304" pitchFamily="18" charset="0"/>
                <a:ea typeface="楷体" panose="02010609060101010101" charset="-122"/>
              </a:rPr>
              <a:t>O</a:t>
            </a:r>
          </a:p>
        </p:txBody>
      </p:sp>
      <p:pic>
        <p:nvPicPr>
          <p:cNvPr id="30" name="Picture 16" descr="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3895" y="2635250"/>
            <a:ext cx="3828415" cy="197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Line 13"/>
          <p:cNvSpPr>
            <a:spLocks noChangeShapeType="1"/>
          </p:cNvSpPr>
          <p:nvPr/>
        </p:nvSpPr>
        <p:spPr bwMode="auto">
          <a:xfrm>
            <a:off x="6353810" y="3016885"/>
            <a:ext cx="0" cy="1581150"/>
          </a:xfrm>
          <a:prstGeom prst="line">
            <a:avLst/>
          </a:prstGeom>
          <a:noFill/>
          <a:ln w="38100" cmpd="sng">
            <a:solidFill>
              <a:schemeClr val="tx1"/>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nvGrpSpPr>
          <p:cNvPr id="32" name="Group 31"/>
          <p:cNvGrpSpPr/>
          <p:nvPr/>
        </p:nvGrpSpPr>
        <p:grpSpPr bwMode="auto">
          <a:xfrm>
            <a:off x="4874260" y="2490788"/>
            <a:ext cx="6172200" cy="2447925"/>
            <a:chOff x="0" y="0"/>
            <a:chExt cx="3840" cy="1472"/>
          </a:xfrm>
        </p:grpSpPr>
        <p:grpSp>
          <p:nvGrpSpPr>
            <p:cNvPr id="33" name="Group 32"/>
            <p:cNvGrpSpPr/>
            <p:nvPr/>
          </p:nvGrpSpPr>
          <p:grpSpPr bwMode="auto">
            <a:xfrm>
              <a:off x="0" y="0"/>
              <a:ext cx="1344" cy="1461"/>
              <a:chOff x="0" y="0"/>
              <a:chExt cx="1344" cy="1461"/>
            </a:xfrm>
          </p:grpSpPr>
          <p:grpSp>
            <p:nvGrpSpPr>
              <p:cNvPr id="34" name="Group 33"/>
              <p:cNvGrpSpPr/>
              <p:nvPr/>
            </p:nvGrpSpPr>
            <p:grpSpPr bwMode="auto">
              <a:xfrm rot="-10723366">
                <a:off x="0" y="143"/>
                <a:ext cx="965" cy="1164"/>
                <a:chOff x="0" y="0"/>
                <a:chExt cx="1056" cy="1344"/>
              </a:xfrm>
            </p:grpSpPr>
            <p:sp>
              <p:nvSpPr>
                <p:cNvPr id="35" name="Line 34"/>
                <p:cNvSpPr>
                  <a:spLocks noChangeShapeType="1"/>
                </p:cNvSpPr>
                <p:nvPr/>
              </p:nvSpPr>
              <p:spPr bwMode="auto">
                <a:xfrm>
                  <a:off x="0" y="0"/>
                  <a:ext cx="1056" cy="1344"/>
                </a:xfrm>
                <a:prstGeom prst="line">
                  <a:avLst/>
                </a:prstGeom>
                <a:noFill/>
                <a:ln w="57150" cmpd="sng">
                  <a:solidFill>
                    <a:srgbClr val="CC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36" name="未知"/>
                <p:cNvSpPr/>
                <p:nvPr/>
              </p:nvSpPr>
              <p:spPr bwMode="auto">
                <a:xfrm>
                  <a:off x="0" y="0"/>
                  <a:ext cx="828" cy="1059"/>
                </a:xfrm>
                <a:custGeom>
                  <a:avLst/>
                  <a:gdLst>
                    <a:gd name="T0" fmla="*/ 0 w 828"/>
                    <a:gd name="T1" fmla="*/ 0 h 1059"/>
                    <a:gd name="T2" fmla="*/ 828 w 828"/>
                    <a:gd name="T3" fmla="*/ 1059 h 1059"/>
                    <a:gd name="T4" fmla="*/ 0 w 828"/>
                    <a:gd name="T5" fmla="*/ 0 h 1059"/>
                    <a:gd name="T6" fmla="*/ 828 w 828"/>
                    <a:gd name="T7" fmla="*/ 1059 h 1059"/>
                  </a:gdLst>
                  <a:ahLst/>
                  <a:cxnLst>
                    <a:cxn ang="0">
                      <a:pos x="T0" y="T1"/>
                    </a:cxn>
                    <a:cxn ang="0">
                      <a:pos x="T2" y="T3"/>
                    </a:cxn>
                  </a:cxnLst>
                  <a:rect l="T4" t="T5" r="T6" b="T7"/>
                  <a:pathLst>
                    <a:path w="828" h="1059">
                      <a:moveTo>
                        <a:pt x="0" y="0"/>
                      </a:moveTo>
                      <a:lnTo>
                        <a:pt x="828" y="1059"/>
                      </a:lnTo>
                    </a:path>
                  </a:pathLst>
                </a:custGeom>
                <a:noFill/>
                <a:ln w="57150" cmpd="sng">
                  <a:solidFill>
                    <a:srgbClr val="CC0000"/>
                  </a:solidFill>
                  <a:round/>
                  <a:tailEnd type="triangle" w="med" len="med"/>
                </a:ln>
                <a:extLst>
                  <a:ext uri="{909E8E84-426E-40DD-AFC4-6F175D3DCCD1}">
                    <a14:hiddenFill xmlns:a14="http://schemas.microsoft.com/office/drawing/2010/main" xmlns="">
                      <a:solidFill>
                        <a:srgbClr val="FFFFFF"/>
                      </a:solidFill>
                    </a14:hiddenFill>
                  </a:ext>
                </a:extLst>
              </p:spPr>
              <p:txBody>
                <a:bodyPr/>
                <a:lstStyle/>
                <a:p>
                  <a:endParaRPr lang="zh-CN" altLang="en-US" b="1">
                    <a:latin typeface="Times New Roman" panose="02020603050405020304" pitchFamily="18" charset="0"/>
                    <a:ea typeface="楷体" panose="02010609060101010101" charset="-122"/>
                  </a:endParaRPr>
                </a:p>
              </p:txBody>
            </p:sp>
          </p:grpSp>
          <p:grpSp>
            <p:nvGrpSpPr>
              <p:cNvPr id="37" name="Group 36"/>
              <p:cNvGrpSpPr/>
              <p:nvPr/>
            </p:nvGrpSpPr>
            <p:grpSpPr bwMode="auto">
              <a:xfrm rot="-8664572">
                <a:off x="1344" y="0"/>
                <a:ext cx="0" cy="1461"/>
                <a:chOff x="0" y="0"/>
                <a:chExt cx="0" cy="1584"/>
              </a:xfrm>
            </p:grpSpPr>
            <p:sp>
              <p:nvSpPr>
                <p:cNvPr id="38" name="Line 37"/>
                <p:cNvSpPr>
                  <a:spLocks noChangeShapeType="1"/>
                </p:cNvSpPr>
                <p:nvPr/>
              </p:nvSpPr>
              <p:spPr bwMode="auto">
                <a:xfrm flipV="1">
                  <a:off x="0" y="0"/>
                  <a:ext cx="0" cy="1344"/>
                </a:xfrm>
                <a:prstGeom prst="line">
                  <a:avLst/>
                </a:prstGeom>
                <a:noFill/>
                <a:ln w="57150" cmpd="sng">
                  <a:solidFill>
                    <a:srgbClr val="CC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39" name="Line 38"/>
                <p:cNvSpPr>
                  <a:spLocks noChangeShapeType="1"/>
                </p:cNvSpPr>
                <p:nvPr/>
              </p:nvSpPr>
              <p:spPr bwMode="auto">
                <a:xfrm flipV="1">
                  <a:off x="0" y="480"/>
                  <a:ext cx="0" cy="1104"/>
                </a:xfrm>
                <a:prstGeom prst="line">
                  <a:avLst/>
                </a:prstGeom>
                <a:noFill/>
                <a:ln w="57150" cmpd="sng">
                  <a:solidFill>
                    <a:srgbClr val="CC0000"/>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grpSp>
        </p:grpSp>
        <p:grpSp>
          <p:nvGrpSpPr>
            <p:cNvPr id="40" name="Group 39"/>
            <p:cNvGrpSpPr/>
            <p:nvPr/>
          </p:nvGrpSpPr>
          <p:grpSpPr bwMode="auto">
            <a:xfrm>
              <a:off x="2496" y="11"/>
              <a:ext cx="1344" cy="1461"/>
              <a:chOff x="0" y="0"/>
              <a:chExt cx="1344" cy="1461"/>
            </a:xfrm>
          </p:grpSpPr>
          <p:grpSp>
            <p:nvGrpSpPr>
              <p:cNvPr id="41" name="Group 40"/>
              <p:cNvGrpSpPr/>
              <p:nvPr/>
            </p:nvGrpSpPr>
            <p:grpSpPr bwMode="auto">
              <a:xfrm rot="-10723366">
                <a:off x="0" y="143"/>
                <a:ext cx="965" cy="1164"/>
                <a:chOff x="0" y="0"/>
                <a:chExt cx="1056" cy="1344"/>
              </a:xfrm>
            </p:grpSpPr>
            <p:sp>
              <p:nvSpPr>
                <p:cNvPr id="42" name="Line 41"/>
                <p:cNvSpPr>
                  <a:spLocks noChangeShapeType="1"/>
                </p:cNvSpPr>
                <p:nvPr/>
              </p:nvSpPr>
              <p:spPr bwMode="auto">
                <a:xfrm>
                  <a:off x="0" y="0"/>
                  <a:ext cx="1056" cy="1344"/>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3" name="未知"/>
                <p:cNvSpPr/>
                <p:nvPr/>
              </p:nvSpPr>
              <p:spPr bwMode="auto">
                <a:xfrm>
                  <a:off x="0" y="0"/>
                  <a:ext cx="828" cy="1059"/>
                </a:xfrm>
                <a:custGeom>
                  <a:avLst/>
                  <a:gdLst>
                    <a:gd name="T0" fmla="*/ 0 w 828"/>
                    <a:gd name="T1" fmla="*/ 0 h 1059"/>
                    <a:gd name="T2" fmla="*/ 828 w 828"/>
                    <a:gd name="T3" fmla="*/ 1059 h 1059"/>
                    <a:gd name="T4" fmla="*/ 0 w 828"/>
                    <a:gd name="T5" fmla="*/ 0 h 1059"/>
                    <a:gd name="T6" fmla="*/ 828 w 828"/>
                    <a:gd name="T7" fmla="*/ 1059 h 1059"/>
                  </a:gdLst>
                  <a:ahLst/>
                  <a:cxnLst>
                    <a:cxn ang="0">
                      <a:pos x="T0" y="T1"/>
                    </a:cxn>
                    <a:cxn ang="0">
                      <a:pos x="T2" y="T3"/>
                    </a:cxn>
                  </a:cxnLst>
                  <a:rect l="T4" t="T5" r="T6" b="T7"/>
                  <a:pathLst>
                    <a:path w="828" h="1059">
                      <a:moveTo>
                        <a:pt x="0" y="0"/>
                      </a:moveTo>
                      <a:lnTo>
                        <a:pt x="828" y="1059"/>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b="1">
                    <a:latin typeface="Times New Roman" panose="02020603050405020304" pitchFamily="18" charset="0"/>
                    <a:ea typeface="楷体" panose="02010609060101010101" charset="-122"/>
                  </a:endParaRPr>
                </a:p>
              </p:txBody>
            </p:sp>
          </p:grpSp>
          <p:grpSp>
            <p:nvGrpSpPr>
              <p:cNvPr id="44" name="Group 43"/>
              <p:cNvGrpSpPr/>
              <p:nvPr/>
            </p:nvGrpSpPr>
            <p:grpSpPr bwMode="auto">
              <a:xfrm rot="-8664572">
                <a:off x="1344" y="0"/>
                <a:ext cx="0" cy="1461"/>
                <a:chOff x="0" y="0"/>
                <a:chExt cx="0" cy="1584"/>
              </a:xfrm>
            </p:grpSpPr>
            <p:sp>
              <p:nvSpPr>
                <p:cNvPr id="45" name="Line 44"/>
                <p:cNvSpPr>
                  <a:spLocks noChangeShapeType="1"/>
                </p:cNvSpPr>
                <p:nvPr/>
              </p:nvSpPr>
              <p:spPr bwMode="auto">
                <a:xfrm flipV="1">
                  <a:off x="0" y="0"/>
                  <a:ext cx="0" cy="1344"/>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6" name="Line 45"/>
                <p:cNvSpPr>
                  <a:spLocks noChangeShapeType="1"/>
                </p:cNvSpPr>
                <p:nvPr/>
              </p:nvSpPr>
              <p:spPr bwMode="auto">
                <a:xfrm flipV="1">
                  <a:off x="0" y="480"/>
                  <a:ext cx="0" cy="1104"/>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grpSp>
      <p:grpSp>
        <p:nvGrpSpPr>
          <p:cNvPr id="47" name="Group 16"/>
          <p:cNvGrpSpPr/>
          <p:nvPr/>
        </p:nvGrpSpPr>
        <p:grpSpPr bwMode="auto">
          <a:xfrm>
            <a:off x="1480185" y="2308860"/>
            <a:ext cx="5562600" cy="2624138"/>
            <a:chOff x="0" y="0"/>
            <a:chExt cx="3504" cy="1605"/>
          </a:xfrm>
        </p:grpSpPr>
        <p:grpSp>
          <p:nvGrpSpPr>
            <p:cNvPr id="48" name="Group 17"/>
            <p:cNvGrpSpPr/>
            <p:nvPr/>
          </p:nvGrpSpPr>
          <p:grpSpPr bwMode="auto">
            <a:xfrm>
              <a:off x="0" y="0"/>
              <a:ext cx="1390" cy="1461"/>
              <a:chOff x="0" y="0"/>
              <a:chExt cx="1390" cy="1461"/>
            </a:xfrm>
          </p:grpSpPr>
          <p:grpSp>
            <p:nvGrpSpPr>
              <p:cNvPr id="49" name="Group 18"/>
              <p:cNvGrpSpPr/>
              <p:nvPr/>
            </p:nvGrpSpPr>
            <p:grpSpPr bwMode="auto">
              <a:xfrm rot="61383">
                <a:off x="0" y="168"/>
                <a:ext cx="965" cy="1164"/>
                <a:chOff x="0" y="0"/>
                <a:chExt cx="1056" cy="1344"/>
              </a:xfrm>
            </p:grpSpPr>
            <p:sp>
              <p:nvSpPr>
                <p:cNvPr id="50" name="Line 19"/>
                <p:cNvSpPr>
                  <a:spLocks noChangeShapeType="1"/>
                </p:cNvSpPr>
                <p:nvPr/>
              </p:nvSpPr>
              <p:spPr bwMode="auto">
                <a:xfrm>
                  <a:off x="0" y="0"/>
                  <a:ext cx="1056" cy="1344"/>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1" name="未知"/>
                <p:cNvSpPr/>
                <p:nvPr/>
              </p:nvSpPr>
              <p:spPr bwMode="auto">
                <a:xfrm>
                  <a:off x="0" y="0"/>
                  <a:ext cx="828" cy="1059"/>
                </a:xfrm>
                <a:custGeom>
                  <a:avLst/>
                  <a:gdLst>
                    <a:gd name="T0" fmla="*/ 0 w 828"/>
                    <a:gd name="T1" fmla="*/ 0 h 1059"/>
                    <a:gd name="T2" fmla="*/ 828 w 828"/>
                    <a:gd name="T3" fmla="*/ 1059 h 1059"/>
                    <a:gd name="T4" fmla="*/ 0 w 828"/>
                    <a:gd name="T5" fmla="*/ 0 h 1059"/>
                    <a:gd name="T6" fmla="*/ 828 w 828"/>
                    <a:gd name="T7" fmla="*/ 1059 h 1059"/>
                  </a:gdLst>
                  <a:ahLst/>
                  <a:cxnLst>
                    <a:cxn ang="0">
                      <a:pos x="T0" y="T1"/>
                    </a:cxn>
                    <a:cxn ang="0">
                      <a:pos x="T2" y="T3"/>
                    </a:cxn>
                  </a:cxnLst>
                  <a:rect l="T4" t="T5" r="T6" b="T7"/>
                  <a:pathLst>
                    <a:path w="828" h="1059">
                      <a:moveTo>
                        <a:pt x="0" y="0"/>
                      </a:moveTo>
                      <a:lnTo>
                        <a:pt x="828" y="1059"/>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b="1">
                    <a:latin typeface="Times New Roman" panose="02020603050405020304" pitchFamily="18" charset="0"/>
                    <a:ea typeface="楷体" panose="02010609060101010101" charset="-122"/>
                  </a:endParaRPr>
                </a:p>
              </p:txBody>
            </p:sp>
          </p:grpSp>
          <p:grpSp>
            <p:nvGrpSpPr>
              <p:cNvPr id="52" name="Group 21"/>
              <p:cNvGrpSpPr/>
              <p:nvPr/>
            </p:nvGrpSpPr>
            <p:grpSpPr bwMode="auto">
              <a:xfrm rot="2135428">
                <a:off x="1390" y="0"/>
                <a:ext cx="0" cy="1461"/>
                <a:chOff x="0" y="0"/>
                <a:chExt cx="0" cy="1584"/>
              </a:xfrm>
            </p:grpSpPr>
            <p:sp>
              <p:nvSpPr>
                <p:cNvPr id="53" name="Line 22"/>
                <p:cNvSpPr>
                  <a:spLocks noChangeShapeType="1"/>
                </p:cNvSpPr>
                <p:nvPr/>
              </p:nvSpPr>
              <p:spPr bwMode="auto">
                <a:xfrm flipV="1">
                  <a:off x="0" y="0"/>
                  <a:ext cx="0" cy="1344"/>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4" name="Line 23"/>
                <p:cNvSpPr>
                  <a:spLocks noChangeShapeType="1"/>
                </p:cNvSpPr>
                <p:nvPr/>
              </p:nvSpPr>
              <p:spPr bwMode="auto">
                <a:xfrm flipV="1">
                  <a:off x="0" y="480"/>
                  <a:ext cx="0" cy="1104"/>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grpSp>
          <p:nvGrpSpPr>
            <p:cNvPr id="55" name="Group 24"/>
            <p:cNvGrpSpPr/>
            <p:nvPr/>
          </p:nvGrpSpPr>
          <p:grpSpPr bwMode="auto">
            <a:xfrm>
              <a:off x="2160" y="144"/>
              <a:ext cx="1344" cy="1461"/>
              <a:chOff x="0" y="0"/>
              <a:chExt cx="1344" cy="1461"/>
            </a:xfrm>
          </p:grpSpPr>
          <p:grpSp>
            <p:nvGrpSpPr>
              <p:cNvPr id="56" name="Group 25"/>
              <p:cNvGrpSpPr/>
              <p:nvPr/>
            </p:nvGrpSpPr>
            <p:grpSpPr bwMode="auto">
              <a:xfrm rot="61383">
                <a:off x="0" y="132"/>
                <a:ext cx="965" cy="1164"/>
                <a:chOff x="0" y="0"/>
                <a:chExt cx="1056" cy="1344"/>
              </a:xfrm>
            </p:grpSpPr>
            <p:sp>
              <p:nvSpPr>
                <p:cNvPr id="57" name="Line 26"/>
                <p:cNvSpPr>
                  <a:spLocks noChangeShapeType="1"/>
                </p:cNvSpPr>
                <p:nvPr/>
              </p:nvSpPr>
              <p:spPr bwMode="auto">
                <a:xfrm>
                  <a:off x="0" y="0"/>
                  <a:ext cx="1056" cy="1344"/>
                </a:xfrm>
                <a:prstGeom prst="line">
                  <a:avLst/>
                </a:prstGeom>
                <a:noFill/>
                <a:ln w="57150" cmpd="sng">
                  <a:solidFill>
                    <a:srgbClr val="FF9933"/>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58" name="未知"/>
                <p:cNvSpPr/>
                <p:nvPr/>
              </p:nvSpPr>
              <p:spPr bwMode="auto">
                <a:xfrm>
                  <a:off x="0" y="0"/>
                  <a:ext cx="828" cy="1059"/>
                </a:xfrm>
                <a:custGeom>
                  <a:avLst/>
                  <a:gdLst>
                    <a:gd name="T0" fmla="*/ 0 w 828"/>
                    <a:gd name="T1" fmla="*/ 0 h 1059"/>
                    <a:gd name="T2" fmla="*/ 828 w 828"/>
                    <a:gd name="T3" fmla="*/ 1059 h 1059"/>
                    <a:gd name="T4" fmla="*/ 0 w 828"/>
                    <a:gd name="T5" fmla="*/ 0 h 1059"/>
                    <a:gd name="T6" fmla="*/ 828 w 828"/>
                    <a:gd name="T7" fmla="*/ 1059 h 1059"/>
                  </a:gdLst>
                  <a:ahLst/>
                  <a:cxnLst>
                    <a:cxn ang="0">
                      <a:pos x="T0" y="T1"/>
                    </a:cxn>
                    <a:cxn ang="0">
                      <a:pos x="T2" y="T3"/>
                    </a:cxn>
                  </a:cxnLst>
                  <a:rect l="T4" t="T5" r="T6" b="T7"/>
                  <a:pathLst>
                    <a:path w="828" h="1059">
                      <a:moveTo>
                        <a:pt x="0" y="0"/>
                      </a:moveTo>
                      <a:lnTo>
                        <a:pt x="828" y="1059"/>
                      </a:lnTo>
                    </a:path>
                  </a:pathLst>
                </a:custGeom>
                <a:noFill/>
                <a:ln w="57150" cmpd="sng">
                  <a:solidFill>
                    <a:srgbClr val="FF9933"/>
                  </a:solidFill>
                  <a:round/>
                  <a:tailEnd type="triangle" w="med" len="med"/>
                </a:ln>
                <a:extLst>
                  <a:ext uri="{909E8E84-426E-40DD-AFC4-6F175D3DCCD1}">
                    <a14:hiddenFill xmlns:a14="http://schemas.microsoft.com/office/drawing/2010/main" xmlns="">
                      <a:solidFill>
                        <a:srgbClr val="FFFFFF"/>
                      </a:solidFill>
                    </a14:hiddenFill>
                  </a:ext>
                </a:extLst>
              </p:spPr>
              <p:txBody>
                <a:bodyPr/>
                <a:lstStyle/>
                <a:p>
                  <a:endParaRPr lang="zh-CN" altLang="en-US" b="1">
                    <a:latin typeface="Times New Roman" panose="02020603050405020304" pitchFamily="18" charset="0"/>
                    <a:ea typeface="楷体" panose="02010609060101010101" charset="-122"/>
                  </a:endParaRPr>
                </a:p>
              </p:txBody>
            </p:sp>
          </p:grpSp>
          <p:grpSp>
            <p:nvGrpSpPr>
              <p:cNvPr id="59" name="Group 28"/>
              <p:cNvGrpSpPr/>
              <p:nvPr/>
            </p:nvGrpSpPr>
            <p:grpSpPr bwMode="auto">
              <a:xfrm rot="2135428">
                <a:off x="1344" y="0"/>
                <a:ext cx="0" cy="1461"/>
                <a:chOff x="0" y="0"/>
                <a:chExt cx="0" cy="1584"/>
              </a:xfrm>
            </p:grpSpPr>
            <p:sp>
              <p:nvSpPr>
                <p:cNvPr id="60" name="Line 29"/>
                <p:cNvSpPr>
                  <a:spLocks noChangeShapeType="1"/>
                </p:cNvSpPr>
                <p:nvPr/>
              </p:nvSpPr>
              <p:spPr bwMode="auto">
                <a:xfrm flipV="1">
                  <a:off x="0" y="0"/>
                  <a:ext cx="0" cy="1344"/>
                </a:xfrm>
                <a:prstGeom prst="line">
                  <a:avLst/>
                </a:prstGeom>
                <a:noFill/>
                <a:ln w="57150" cmpd="sng">
                  <a:solidFill>
                    <a:srgbClr val="FF9933"/>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61" name="Line 30"/>
                <p:cNvSpPr>
                  <a:spLocks noChangeShapeType="1"/>
                </p:cNvSpPr>
                <p:nvPr/>
              </p:nvSpPr>
              <p:spPr bwMode="auto">
                <a:xfrm flipV="1">
                  <a:off x="0" y="480"/>
                  <a:ext cx="0" cy="1104"/>
                </a:xfrm>
                <a:prstGeom prst="line">
                  <a:avLst/>
                </a:prstGeom>
                <a:noFill/>
                <a:ln w="57150" cmpd="sng">
                  <a:solidFill>
                    <a:srgbClr val="FF9933"/>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barn(outVertical)">
                                      <p:cBhvr>
                                        <p:cTn id="11" dur="500"/>
                                        <p:tgtEl>
                                          <p:spTgt spid="47"/>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499"/>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xit" presetSubtype="10" fill="hold" nodeType="clickEffect">
                                  <p:stCondLst>
                                    <p:cond delay="0"/>
                                  </p:stCondLst>
                                  <p:childTnLst>
                                    <p:animEffect transition="out" filter="blinds(horizontal)">
                                      <p:cBhvr>
                                        <p:cTn id="18" dur="500"/>
                                        <p:tgtEl>
                                          <p:spTgt spid="47"/>
                                        </p:tgtEl>
                                      </p:cBhvr>
                                    </p:animEffect>
                                    <p:set>
                                      <p:cBhvr>
                                        <p:cTn id="19" dur="1" fill="hold">
                                          <p:stCondLst>
                                            <p:cond delay="499"/>
                                          </p:stCondLst>
                                        </p:cTn>
                                        <p:tgtEl>
                                          <p:spTgt spid="47"/>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arn(outVertical)">
                                      <p:cBhvr>
                                        <p:cTn id="2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P spid="2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3"/>
          <p:cNvSpPr txBox="1">
            <a:spLocks noChangeArrowheads="1"/>
          </p:cNvSpPr>
          <p:nvPr/>
        </p:nvSpPr>
        <p:spPr bwMode="auto">
          <a:xfrm>
            <a:off x="1038225" y="3940810"/>
            <a:ext cx="7185660" cy="2676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a:latin typeface="Times New Roman" panose="02020603050405020304" pitchFamily="18" charset="0"/>
                <a:ea typeface="楷体" panose="02010609060101010101" charset="-122"/>
              </a:rPr>
              <a:t>反射光线与入射光线、法线在</a:t>
            </a:r>
            <a:r>
              <a:rPr lang="zh-CN" altLang="en-US" sz="2800" b="1">
                <a:solidFill>
                  <a:srgbClr val="FF0000"/>
                </a:solidFill>
                <a:latin typeface="Times New Roman" panose="02020603050405020304" pitchFamily="18" charset="0"/>
                <a:ea typeface="楷体" panose="02010609060101010101" charset="-122"/>
              </a:rPr>
              <a:t>同一平面</a:t>
            </a:r>
            <a:r>
              <a:rPr lang="zh-CN" altLang="en-US" sz="2800" b="1">
                <a:latin typeface="Times New Roman" panose="02020603050405020304" pitchFamily="18" charset="0"/>
                <a:ea typeface="楷体" panose="02010609060101010101" charset="-122"/>
              </a:rPr>
              <a:t>上；</a:t>
            </a:r>
          </a:p>
          <a:p>
            <a:pPr eaLnBrk="1" hangingPunct="1">
              <a:lnSpc>
                <a:spcPct val="150000"/>
              </a:lnSpc>
            </a:pPr>
            <a:r>
              <a:rPr lang="zh-CN" altLang="en-US" sz="2800" b="1">
                <a:latin typeface="Times New Roman" panose="02020603050405020304" pitchFamily="18" charset="0"/>
                <a:ea typeface="楷体" panose="02010609060101010101" charset="-122"/>
              </a:rPr>
              <a:t>反射光线与入射光线分居在</a:t>
            </a:r>
            <a:r>
              <a:rPr lang="zh-CN" altLang="en-US" sz="2800" b="1">
                <a:solidFill>
                  <a:srgbClr val="FF0000"/>
                </a:solidFill>
                <a:latin typeface="Times New Roman" panose="02020603050405020304" pitchFamily="18" charset="0"/>
                <a:ea typeface="楷体" panose="02010609060101010101" charset="-122"/>
              </a:rPr>
              <a:t>法线</a:t>
            </a:r>
            <a:r>
              <a:rPr lang="zh-CN" altLang="en-US" sz="2800" b="1">
                <a:latin typeface="Times New Roman" panose="02020603050405020304" pitchFamily="18" charset="0"/>
                <a:ea typeface="楷体" panose="02010609060101010101" charset="-122"/>
              </a:rPr>
              <a:t>的</a:t>
            </a:r>
            <a:r>
              <a:rPr lang="zh-CN" altLang="en-US" sz="2800" b="1">
                <a:solidFill>
                  <a:srgbClr val="FF0000"/>
                </a:solidFill>
                <a:latin typeface="Times New Roman" panose="02020603050405020304" pitchFamily="18" charset="0"/>
                <a:ea typeface="楷体" panose="02010609060101010101" charset="-122"/>
              </a:rPr>
              <a:t>两侧</a:t>
            </a:r>
            <a:r>
              <a:rPr lang="zh-CN" altLang="en-US" sz="2800" b="1">
                <a:latin typeface="Times New Roman" panose="02020603050405020304" pitchFamily="18" charset="0"/>
                <a:ea typeface="楷体" panose="02010609060101010101" charset="-122"/>
              </a:rPr>
              <a:t>；</a:t>
            </a:r>
          </a:p>
          <a:p>
            <a:pPr eaLnBrk="1" hangingPunct="1">
              <a:lnSpc>
                <a:spcPct val="150000"/>
              </a:lnSpc>
            </a:pPr>
            <a:r>
              <a:rPr lang="zh-CN" altLang="en-US" sz="2800" b="1">
                <a:latin typeface="Times New Roman" panose="02020603050405020304" pitchFamily="18" charset="0"/>
                <a:ea typeface="楷体" panose="02010609060101010101" charset="-122"/>
              </a:rPr>
              <a:t>反射角</a:t>
            </a:r>
            <a:r>
              <a:rPr lang="zh-CN" altLang="en-US" sz="2800" b="1">
                <a:solidFill>
                  <a:srgbClr val="FF0000"/>
                </a:solidFill>
                <a:latin typeface="Times New Roman" panose="02020603050405020304" pitchFamily="18" charset="0"/>
                <a:ea typeface="楷体" panose="02010609060101010101" charset="-122"/>
              </a:rPr>
              <a:t>等于</a:t>
            </a:r>
            <a:r>
              <a:rPr lang="zh-CN" altLang="en-US" sz="2800" b="1">
                <a:latin typeface="Times New Roman" panose="02020603050405020304" pitchFamily="18" charset="0"/>
                <a:ea typeface="楷体" panose="02010609060101010101" charset="-122"/>
              </a:rPr>
              <a:t>入射角；</a:t>
            </a:r>
          </a:p>
          <a:p>
            <a:pPr eaLnBrk="1" hangingPunct="1">
              <a:lnSpc>
                <a:spcPct val="150000"/>
              </a:lnSpc>
            </a:pPr>
            <a:r>
              <a:rPr lang="zh-CN" altLang="en-US" sz="2800" b="1">
                <a:solidFill>
                  <a:srgbClr val="FF0000"/>
                </a:solidFill>
                <a:latin typeface="Times New Roman" panose="02020603050405020304" pitchFamily="18" charset="0"/>
                <a:ea typeface="楷体" panose="02010609060101010101" charset="-122"/>
              </a:rPr>
              <a:t>光路可逆</a:t>
            </a:r>
            <a:r>
              <a:rPr lang="zh-CN" altLang="en-US" sz="2800" b="1">
                <a:latin typeface="Times New Roman" panose="02020603050405020304" pitchFamily="18" charset="0"/>
                <a:ea typeface="楷体" panose="02010609060101010101" charset="-122"/>
              </a:rPr>
              <a:t>。</a:t>
            </a:r>
          </a:p>
        </p:txBody>
      </p:sp>
      <p:sp>
        <p:nvSpPr>
          <p:cNvPr id="19460" name="Rectangle 4"/>
          <p:cNvSpPr>
            <a:spLocks noChangeArrowheads="1"/>
          </p:cNvSpPr>
          <p:nvPr/>
        </p:nvSpPr>
        <p:spPr bwMode="auto">
          <a:xfrm>
            <a:off x="8709025" y="3480435"/>
            <a:ext cx="2025015" cy="310769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1">
            <a:schemeClr val="accent2"/>
          </a:lnRef>
          <a:fillRef idx="2">
            <a:schemeClr val="accent2"/>
          </a:fillRef>
          <a:effectRef idx="1">
            <a:schemeClr val="accent2"/>
          </a:effectRef>
          <a:fontRef idx="minor">
            <a:schemeClr val="dk1"/>
          </a:fontRef>
        </p:style>
        <p:txBody>
          <a:bodyPr wrap="square">
            <a:spAutoFit/>
          </a:bodyPr>
          <a:lstStyle/>
          <a:p>
            <a:pPr algn="l">
              <a:lnSpc>
                <a:spcPct val="100000"/>
              </a:lnSpc>
              <a:spcBef>
                <a:spcPct val="50000"/>
              </a:spcBef>
            </a:pPr>
            <a:r>
              <a:rPr lang="zh-CN" altLang="en-US" sz="2800" b="1">
                <a:solidFill>
                  <a:srgbClr val="FF0000"/>
                </a:solidFill>
                <a:latin typeface="Times New Roman" panose="02020603050405020304" pitchFamily="18" charset="0"/>
                <a:ea typeface="楷体" panose="02010609060101010101" charset="-122"/>
              </a:rPr>
              <a:t>口诀：</a:t>
            </a:r>
          </a:p>
          <a:p>
            <a:pPr algn="l">
              <a:lnSpc>
                <a:spcPct val="100000"/>
              </a:lnSpc>
              <a:spcBef>
                <a:spcPct val="50000"/>
              </a:spcBef>
            </a:pPr>
            <a:r>
              <a:rPr lang="zh-CN" altLang="en-US" sz="2800" b="1">
                <a:solidFill>
                  <a:srgbClr val="660033"/>
                </a:solidFill>
                <a:latin typeface="Times New Roman" panose="02020603050405020304" pitchFamily="18" charset="0"/>
                <a:ea typeface="楷体" panose="02010609060101010101" charset="-122"/>
              </a:rPr>
              <a:t>三线共面 </a:t>
            </a:r>
          </a:p>
          <a:p>
            <a:pPr algn="l">
              <a:lnSpc>
                <a:spcPct val="100000"/>
              </a:lnSpc>
              <a:spcBef>
                <a:spcPct val="50000"/>
              </a:spcBef>
            </a:pPr>
            <a:r>
              <a:rPr lang="zh-CN" altLang="en-US" sz="2800" b="1">
                <a:solidFill>
                  <a:srgbClr val="660033"/>
                </a:solidFill>
                <a:latin typeface="Times New Roman" panose="02020603050405020304" pitchFamily="18" charset="0"/>
                <a:ea typeface="楷体" panose="02010609060101010101" charset="-122"/>
              </a:rPr>
              <a:t>两线分居 </a:t>
            </a:r>
          </a:p>
          <a:p>
            <a:pPr algn="l">
              <a:lnSpc>
                <a:spcPct val="100000"/>
              </a:lnSpc>
              <a:spcBef>
                <a:spcPct val="50000"/>
              </a:spcBef>
            </a:pPr>
            <a:r>
              <a:rPr lang="zh-CN" altLang="en-US" sz="2800" b="1">
                <a:solidFill>
                  <a:srgbClr val="660033"/>
                </a:solidFill>
                <a:latin typeface="Times New Roman" panose="02020603050405020304" pitchFamily="18" charset="0"/>
                <a:ea typeface="楷体" panose="02010609060101010101" charset="-122"/>
              </a:rPr>
              <a:t>两角相等 </a:t>
            </a:r>
          </a:p>
          <a:p>
            <a:pPr algn="l">
              <a:lnSpc>
                <a:spcPct val="100000"/>
              </a:lnSpc>
              <a:spcBef>
                <a:spcPct val="50000"/>
              </a:spcBef>
            </a:pPr>
            <a:r>
              <a:rPr lang="zh-CN" altLang="en-US" sz="2800" b="1">
                <a:solidFill>
                  <a:srgbClr val="660033"/>
                </a:solidFill>
                <a:latin typeface="Times New Roman" panose="02020603050405020304" pitchFamily="18" charset="0"/>
                <a:ea typeface="楷体" panose="02010609060101010101" charset="-122"/>
              </a:rPr>
              <a:t>光路可逆 </a:t>
            </a:r>
            <a:r>
              <a:rPr lang="zh-CN" altLang="en-US" sz="2800" b="1">
                <a:solidFill>
                  <a:srgbClr val="FF0000"/>
                </a:solidFill>
                <a:latin typeface="Times New Roman" panose="02020603050405020304" pitchFamily="18" charset="0"/>
                <a:ea typeface="楷体" panose="02010609060101010101" charset="-122"/>
              </a:rPr>
              <a:t> </a:t>
            </a:r>
          </a:p>
        </p:txBody>
      </p:sp>
      <p:grpSp>
        <p:nvGrpSpPr>
          <p:cNvPr id="19461" name="Group 4"/>
          <p:cNvGrpSpPr/>
          <p:nvPr/>
        </p:nvGrpSpPr>
        <p:grpSpPr bwMode="auto">
          <a:xfrm>
            <a:off x="3470593" y="1573848"/>
            <a:ext cx="4670425" cy="2366962"/>
            <a:chOff x="0" y="0"/>
            <a:chExt cx="2942" cy="1491"/>
          </a:xfrm>
        </p:grpSpPr>
        <p:grpSp>
          <p:nvGrpSpPr>
            <p:cNvPr id="19462" name="Group 5"/>
            <p:cNvGrpSpPr/>
            <p:nvPr/>
          </p:nvGrpSpPr>
          <p:grpSpPr bwMode="auto">
            <a:xfrm>
              <a:off x="242" y="432"/>
              <a:ext cx="1085" cy="730"/>
              <a:chOff x="0" y="0"/>
              <a:chExt cx="1085" cy="730"/>
            </a:xfrm>
          </p:grpSpPr>
          <p:sp>
            <p:nvSpPr>
              <p:cNvPr id="19463" name="Line 6"/>
              <p:cNvSpPr>
                <a:spLocks noChangeShapeType="1"/>
              </p:cNvSpPr>
              <p:nvPr/>
            </p:nvSpPr>
            <p:spPr bwMode="auto">
              <a:xfrm>
                <a:off x="0" y="0"/>
                <a:ext cx="1085" cy="730"/>
              </a:xfrm>
              <a:prstGeom prst="line">
                <a:avLst/>
              </a:prstGeom>
              <a:noFill/>
              <a:ln w="28575" cmpd="sng">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64" name="Line 7"/>
              <p:cNvSpPr>
                <a:spLocks noChangeShapeType="1"/>
              </p:cNvSpPr>
              <p:nvPr/>
            </p:nvSpPr>
            <p:spPr bwMode="auto">
              <a:xfrm>
                <a:off x="293" y="197"/>
                <a:ext cx="289" cy="197"/>
              </a:xfrm>
              <a:prstGeom prst="line">
                <a:avLst/>
              </a:prstGeom>
              <a:noFill/>
              <a:ln w="28575" cmpd="sng">
                <a:solidFill>
                  <a:srgbClr val="FF0000"/>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grpSp>
        <p:grpSp>
          <p:nvGrpSpPr>
            <p:cNvPr id="19465" name="Group 8"/>
            <p:cNvGrpSpPr/>
            <p:nvPr/>
          </p:nvGrpSpPr>
          <p:grpSpPr bwMode="auto">
            <a:xfrm>
              <a:off x="645" y="1160"/>
              <a:ext cx="1392" cy="98"/>
              <a:chOff x="0" y="0"/>
              <a:chExt cx="1392" cy="98"/>
            </a:xfrm>
          </p:grpSpPr>
          <p:sp>
            <p:nvSpPr>
              <p:cNvPr id="19466" name="Line 9"/>
              <p:cNvSpPr>
                <a:spLocks noChangeShapeType="1"/>
              </p:cNvSpPr>
              <p:nvPr/>
            </p:nvSpPr>
            <p:spPr bwMode="auto">
              <a:xfrm>
                <a:off x="0" y="0"/>
                <a:ext cx="1392" cy="0"/>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67" name="Line 10"/>
              <p:cNvSpPr>
                <a:spLocks noChangeShapeType="1"/>
              </p:cNvSpPr>
              <p:nvPr/>
            </p:nvSpPr>
            <p:spPr bwMode="auto">
              <a:xfrm flipH="1">
                <a:off x="0"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68" name="Line 11"/>
              <p:cNvSpPr>
                <a:spLocks noChangeShapeType="1"/>
              </p:cNvSpPr>
              <p:nvPr/>
            </p:nvSpPr>
            <p:spPr bwMode="auto">
              <a:xfrm flipH="1">
                <a:off x="96"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69" name="Line 12"/>
              <p:cNvSpPr>
                <a:spLocks noChangeShapeType="1"/>
              </p:cNvSpPr>
              <p:nvPr/>
            </p:nvSpPr>
            <p:spPr bwMode="auto">
              <a:xfrm flipH="1">
                <a:off x="192"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0" name="Line 13"/>
              <p:cNvSpPr>
                <a:spLocks noChangeShapeType="1"/>
              </p:cNvSpPr>
              <p:nvPr/>
            </p:nvSpPr>
            <p:spPr bwMode="auto">
              <a:xfrm flipH="1">
                <a:off x="288"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1" name="Line 14"/>
              <p:cNvSpPr>
                <a:spLocks noChangeShapeType="1"/>
              </p:cNvSpPr>
              <p:nvPr/>
            </p:nvSpPr>
            <p:spPr bwMode="auto">
              <a:xfrm flipH="1">
                <a:off x="384"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2" name="Line 15"/>
              <p:cNvSpPr>
                <a:spLocks noChangeShapeType="1"/>
              </p:cNvSpPr>
              <p:nvPr/>
            </p:nvSpPr>
            <p:spPr bwMode="auto">
              <a:xfrm flipH="1">
                <a:off x="480"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3" name="Line 16"/>
              <p:cNvSpPr>
                <a:spLocks noChangeShapeType="1"/>
              </p:cNvSpPr>
              <p:nvPr/>
            </p:nvSpPr>
            <p:spPr bwMode="auto">
              <a:xfrm flipH="1">
                <a:off x="576"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4" name="Line 17"/>
              <p:cNvSpPr>
                <a:spLocks noChangeShapeType="1"/>
              </p:cNvSpPr>
              <p:nvPr/>
            </p:nvSpPr>
            <p:spPr bwMode="auto">
              <a:xfrm flipH="1">
                <a:off x="672"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5" name="Line 18"/>
              <p:cNvSpPr>
                <a:spLocks noChangeShapeType="1"/>
              </p:cNvSpPr>
              <p:nvPr/>
            </p:nvSpPr>
            <p:spPr bwMode="auto">
              <a:xfrm flipH="1">
                <a:off x="768"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6" name="Line 19"/>
              <p:cNvSpPr>
                <a:spLocks noChangeShapeType="1"/>
              </p:cNvSpPr>
              <p:nvPr/>
            </p:nvSpPr>
            <p:spPr bwMode="auto">
              <a:xfrm flipH="1">
                <a:off x="864"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7" name="Line 20"/>
              <p:cNvSpPr>
                <a:spLocks noChangeShapeType="1"/>
              </p:cNvSpPr>
              <p:nvPr/>
            </p:nvSpPr>
            <p:spPr bwMode="auto">
              <a:xfrm flipH="1">
                <a:off x="960"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8" name="Line 21"/>
              <p:cNvSpPr>
                <a:spLocks noChangeShapeType="1"/>
              </p:cNvSpPr>
              <p:nvPr/>
            </p:nvSpPr>
            <p:spPr bwMode="auto">
              <a:xfrm flipH="1">
                <a:off x="1056"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79" name="Line 22"/>
              <p:cNvSpPr>
                <a:spLocks noChangeShapeType="1"/>
              </p:cNvSpPr>
              <p:nvPr/>
            </p:nvSpPr>
            <p:spPr bwMode="auto">
              <a:xfrm flipH="1">
                <a:off x="1152"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80" name="Line 23"/>
              <p:cNvSpPr>
                <a:spLocks noChangeShapeType="1"/>
              </p:cNvSpPr>
              <p:nvPr/>
            </p:nvSpPr>
            <p:spPr bwMode="auto">
              <a:xfrm flipH="1">
                <a:off x="1248" y="2"/>
                <a:ext cx="96" cy="96"/>
              </a:xfrm>
              <a:prstGeom prst="line">
                <a:avLst/>
              </a:prstGeom>
              <a:noFill/>
              <a:ln w="2857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19481" name="Text Box 24"/>
            <p:cNvSpPr txBox="1">
              <a:spLocks noChangeArrowheads="1"/>
            </p:cNvSpPr>
            <p:nvPr/>
          </p:nvSpPr>
          <p:spPr bwMode="auto">
            <a:xfrm rot="2075140">
              <a:off x="0" y="571"/>
              <a:ext cx="898"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chemeClr val="tx2"/>
                  </a:solidFill>
                  <a:latin typeface="Times New Roman" panose="02020603050405020304" pitchFamily="18" charset="0"/>
                  <a:ea typeface="楷体" panose="02010609060101010101" charset="-122"/>
                </a:rPr>
                <a:t>入射光线</a:t>
              </a:r>
            </a:p>
          </p:txBody>
        </p:sp>
        <p:sp>
          <p:nvSpPr>
            <p:cNvPr id="19482" name="Text Box 25"/>
            <p:cNvSpPr txBox="1">
              <a:spLocks noChangeArrowheads="1"/>
            </p:cNvSpPr>
            <p:nvPr/>
          </p:nvSpPr>
          <p:spPr bwMode="auto">
            <a:xfrm>
              <a:off x="1221" y="1160"/>
              <a:ext cx="327"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i="1">
                  <a:solidFill>
                    <a:srgbClr val="00FF00"/>
                  </a:solidFill>
                  <a:latin typeface="Times New Roman" panose="02020603050405020304" pitchFamily="18" charset="0"/>
                  <a:ea typeface="楷体" panose="02010609060101010101" charset="-122"/>
                </a:rPr>
                <a:t>O</a:t>
              </a:r>
            </a:p>
          </p:txBody>
        </p:sp>
        <p:sp>
          <p:nvSpPr>
            <p:cNvPr id="19483" name="Line 26"/>
            <p:cNvSpPr>
              <a:spLocks noChangeShapeType="1"/>
            </p:cNvSpPr>
            <p:nvPr/>
          </p:nvSpPr>
          <p:spPr bwMode="auto">
            <a:xfrm flipV="1">
              <a:off x="1318" y="0"/>
              <a:ext cx="0" cy="1161"/>
            </a:xfrm>
            <a:prstGeom prst="line">
              <a:avLst/>
            </a:prstGeom>
            <a:noFill/>
            <a:ln w="28575" cmpd="sng">
              <a:solidFill>
                <a:schemeClr val="tx1"/>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sp>
          <p:nvSpPr>
            <p:cNvPr id="19484" name="Text Box 27"/>
            <p:cNvSpPr txBox="1">
              <a:spLocks noChangeArrowheads="1"/>
            </p:cNvSpPr>
            <p:nvPr/>
          </p:nvSpPr>
          <p:spPr bwMode="auto">
            <a:xfrm>
              <a:off x="1350" y="20"/>
              <a:ext cx="336"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i="1">
                  <a:solidFill>
                    <a:srgbClr val="00FF00"/>
                  </a:solidFill>
                  <a:latin typeface="Times New Roman" panose="02020603050405020304" pitchFamily="18" charset="0"/>
                  <a:ea typeface="楷体" panose="02010609060101010101" charset="-122"/>
                </a:rPr>
                <a:t>N</a:t>
              </a:r>
            </a:p>
          </p:txBody>
        </p:sp>
        <p:sp>
          <p:nvSpPr>
            <p:cNvPr id="19485" name="Rectangle 28"/>
            <p:cNvSpPr>
              <a:spLocks noChangeArrowheads="1"/>
            </p:cNvSpPr>
            <p:nvPr/>
          </p:nvSpPr>
          <p:spPr bwMode="auto">
            <a:xfrm>
              <a:off x="1433" y="1201"/>
              <a:ext cx="694"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a:latin typeface="Times New Roman" panose="02020603050405020304" pitchFamily="18" charset="0"/>
                  <a:ea typeface="楷体" panose="02010609060101010101" charset="-122"/>
                </a:rPr>
                <a:t>入射点</a:t>
              </a:r>
            </a:p>
          </p:txBody>
        </p:sp>
        <p:grpSp>
          <p:nvGrpSpPr>
            <p:cNvPr id="19486" name="Group 29"/>
            <p:cNvGrpSpPr/>
            <p:nvPr/>
          </p:nvGrpSpPr>
          <p:grpSpPr bwMode="auto">
            <a:xfrm flipV="1">
              <a:off x="1315" y="436"/>
              <a:ext cx="1085" cy="730"/>
              <a:chOff x="0" y="0"/>
              <a:chExt cx="1085" cy="730"/>
            </a:xfrm>
          </p:grpSpPr>
          <p:sp>
            <p:nvSpPr>
              <p:cNvPr id="19487" name="Line 30"/>
              <p:cNvSpPr>
                <a:spLocks noChangeShapeType="1"/>
              </p:cNvSpPr>
              <p:nvPr/>
            </p:nvSpPr>
            <p:spPr bwMode="auto">
              <a:xfrm>
                <a:off x="0" y="0"/>
                <a:ext cx="1085" cy="730"/>
              </a:xfrm>
              <a:prstGeom prst="line">
                <a:avLst/>
              </a:prstGeom>
              <a:noFill/>
              <a:ln w="28575" cmpd="sng">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488" name="Line 31"/>
              <p:cNvSpPr>
                <a:spLocks noChangeShapeType="1"/>
              </p:cNvSpPr>
              <p:nvPr/>
            </p:nvSpPr>
            <p:spPr bwMode="auto">
              <a:xfrm>
                <a:off x="293" y="197"/>
                <a:ext cx="289" cy="197"/>
              </a:xfrm>
              <a:prstGeom prst="line">
                <a:avLst/>
              </a:prstGeom>
              <a:noFill/>
              <a:ln w="28575" cmpd="sng">
                <a:solidFill>
                  <a:srgbClr val="0000FF"/>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grpSp>
        <p:sp>
          <p:nvSpPr>
            <p:cNvPr id="19489" name="Text Box 32"/>
            <p:cNvSpPr txBox="1">
              <a:spLocks noChangeArrowheads="1"/>
            </p:cNvSpPr>
            <p:nvPr/>
          </p:nvSpPr>
          <p:spPr bwMode="auto">
            <a:xfrm rot="19606238">
              <a:off x="1771" y="501"/>
              <a:ext cx="1171"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0000FF"/>
                  </a:solidFill>
                  <a:latin typeface="Times New Roman" panose="02020603050405020304" pitchFamily="18" charset="0"/>
                  <a:ea typeface="楷体" panose="02010609060101010101" charset="-122"/>
                </a:rPr>
                <a:t>反射光线</a:t>
              </a:r>
            </a:p>
          </p:txBody>
        </p:sp>
        <p:sp>
          <p:nvSpPr>
            <p:cNvPr id="19490" name="Freeform 33"/>
            <p:cNvSpPr/>
            <p:nvPr/>
          </p:nvSpPr>
          <p:spPr bwMode="auto">
            <a:xfrm>
              <a:off x="954" y="749"/>
              <a:ext cx="355" cy="173"/>
            </a:xfrm>
            <a:custGeom>
              <a:avLst/>
              <a:gdLst>
                <a:gd name="T0" fmla="*/ 0 w 355"/>
                <a:gd name="T1" fmla="*/ 173 h 173"/>
                <a:gd name="T2" fmla="*/ 87 w 355"/>
                <a:gd name="T3" fmla="*/ 87 h 173"/>
                <a:gd name="T4" fmla="*/ 192 w 355"/>
                <a:gd name="T5" fmla="*/ 39 h 173"/>
                <a:gd name="T6" fmla="*/ 269 w 355"/>
                <a:gd name="T7" fmla="*/ 19 h 173"/>
                <a:gd name="T8" fmla="*/ 355 w 355"/>
                <a:gd name="T9" fmla="*/ 0 h 173"/>
                <a:gd name="T10" fmla="*/ 0 w 355"/>
                <a:gd name="T11" fmla="*/ 0 h 173"/>
                <a:gd name="T12" fmla="*/ 355 w 355"/>
                <a:gd name="T13" fmla="*/ 173 h 173"/>
              </a:gdLst>
              <a:ahLst/>
              <a:cxnLst>
                <a:cxn ang="0">
                  <a:pos x="T0" y="T1"/>
                </a:cxn>
                <a:cxn ang="0">
                  <a:pos x="T2" y="T3"/>
                </a:cxn>
                <a:cxn ang="0">
                  <a:pos x="T4" y="T5"/>
                </a:cxn>
                <a:cxn ang="0">
                  <a:pos x="T6" y="T7"/>
                </a:cxn>
                <a:cxn ang="0">
                  <a:pos x="T8" y="T9"/>
                </a:cxn>
              </a:cxnLst>
              <a:rect l="T10" t="T11" r="T12" b="T13"/>
              <a:pathLst>
                <a:path w="355" h="173">
                  <a:moveTo>
                    <a:pt x="0" y="173"/>
                  </a:moveTo>
                  <a:cubicBezTo>
                    <a:pt x="27" y="141"/>
                    <a:pt x="55" y="109"/>
                    <a:pt x="87" y="87"/>
                  </a:cubicBezTo>
                  <a:cubicBezTo>
                    <a:pt x="119" y="65"/>
                    <a:pt x="162" y="50"/>
                    <a:pt x="192" y="39"/>
                  </a:cubicBezTo>
                  <a:cubicBezTo>
                    <a:pt x="222" y="28"/>
                    <a:pt x="242" y="25"/>
                    <a:pt x="269" y="19"/>
                  </a:cubicBezTo>
                  <a:cubicBezTo>
                    <a:pt x="296" y="13"/>
                    <a:pt x="336" y="1"/>
                    <a:pt x="355" y="0"/>
                  </a:cubicBezTo>
                </a:path>
              </a:pathLst>
            </a:custGeom>
            <a:noFill/>
            <a:ln w="28575" cmpd="sng">
              <a:solidFill>
                <a:schemeClr val="tx1"/>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b="1">
                <a:latin typeface="Times New Roman" panose="02020603050405020304" pitchFamily="18" charset="0"/>
                <a:ea typeface="楷体" panose="02010609060101010101" charset="-122"/>
              </a:endParaRPr>
            </a:p>
          </p:txBody>
        </p:sp>
        <p:sp>
          <p:nvSpPr>
            <p:cNvPr id="19491" name="Freeform 34"/>
            <p:cNvSpPr/>
            <p:nvPr/>
          </p:nvSpPr>
          <p:spPr bwMode="auto">
            <a:xfrm>
              <a:off x="1308" y="806"/>
              <a:ext cx="317" cy="144"/>
            </a:xfrm>
            <a:custGeom>
              <a:avLst/>
              <a:gdLst>
                <a:gd name="T0" fmla="*/ 0 w 317"/>
                <a:gd name="T1" fmla="*/ 0 h 144"/>
                <a:gd name="T2" fmla="*/ 135 w 317"/>
                <a:gd name="T3" fmla="*/ 19 h 144"/>
                <a:gd name="T4" fmla="*/ 202 w 317"/>
                <a:gd name="T5" fmla="*/ 48 h 144"/>
                <a:gd name="T6" fmla="*/ 259 w 317"/>
                <a:gd name="T7" fmla="*/ 86 h 144"/>
                <a:gd name="T8" fmla="*/ 317 w 317"/>
                <a:gd name="T9" fmla="*/ 144 h 144"/>
                <a:gd name="T10" fmla="*/ 0 w 317"/>
                <a:gd name="T11" fmla="*/ 0 h 144"/>
                <a:gd name="T12" fmla="*/ 317 w 317"/>
                <a:gd name="T13" fmla="*/ 144 h 144"/>
              </a:gdLst>
              <a:ahLst/>
              <a:cxnLst>
                <a:cxn ang="0">
                  <a:pos x="T0" y="T1"/>
                </a:cxn>
                <a:cxn ang="0">
                  <a:pos x="T2" y="T3"/>
                </a:cxn>
                <a:cxn ang="0">
                  <a:pos x="T4" y="T5"/>
                </a:cxn>
                <a:cxn ang="0">
                  <a:pos x="T6" y="T7"/>
                </a:cxn>
                <a:cxn ang="0">
                  <a:pos x="T8" y="T9"/>
                </a:cxn>
              </a:cxnLst>
              <a:rect l="T10" t="T11" r="T12" b="T13"/>
              <a:pathLst>
                <a:path w="317" h="144">
                  <a:moveTo>
                    <a:pt x="0" y="0"/>
                  </a:moveTo>
                  <a:cubicBezTo>
                    <a:pt x="50" y="5"/>
                    <a:pt x="101" y="11"/>
                    <a:pt x="135" y="19"/>
                  </a:cubicBezTo>
                  <a:cubicBezTo>
                    <a:pt x="169" y="27"/>
                    <a:pt x="181" y="37"/>
                    <a:pt x="202" y="48"/>
                  </a:cubicBezTo>
                  <a:cubicBezTo>
                    <a:pt x="223" y="59"/>
                    <a:pt x="240" y="70"/>
                    <a:pt x="259" y="86"/>
                  </a:cubicBezTo>
                  <a:cubicBezTo>
                    <a:pt x="278" y="102"/>
                    <a:pt x="297" y="123"/>
                    <a:pt x="317" y="144"/>
                  </a:cubicBezTo>
                </a:path>
              </a:pathLst>
            </a:custGeom>
            <a:noFill/>
            <a:ln w="28575" cmpd="sng">
              <a:solidFill>
                <a:schemeClr val="tx1"/>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b="1">
                <a:latin typeface="Times New Roman" panose="02020603050405020304" pitchFamily="18" charset="0"/>
                <a:ea typeface="楷体" panose="02010609060101010101" charset="-122"/>
              </a:endParaRPr>
            </a:p>
          </p:txBody>
        </p:sp>
        <p:sp>
          <p:nvSpPr>
            <p:cNvPr id="19492" name="Text Box 35"/>
            <p:cNvSpPr txBox="1">
              <a:spLocks noChangeArrowheads="1"/>
            </p:cNvSpPr>
            <p:nvPr/>
          </p:nvSpPr>
          <p:spPr bwMode="auto">
            <a:xfrm>
              <a:off x="1070" y="743"/>
              <a:ext cx="355"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i="1">
                  <a:solidFill>
                    <a:schemeClr val="tx2"/>
                  </a:solidFill>
                  <a:latin typeface="Times New Roman" panose="02020603050405020304" pitchFamily="18" charset="0"/>
                  <a:ea typeface="楷体" panose="02010609060101010101" charset="-122"/>
                </a:rPr>
                <a:t>i</a:t>
              </a:r>
            </a:p>
          </p:txBody>
        </p:sp>
        <p:sp>
          <p:nvSpPr>
            <p:cNvPr id="19493" name="Text Box 36"/>
            <p:cNvSpPr txBox="1">
              <a:spLocks noChangeArrowheads="1"/>
            </p:cNvSpPr>
            <p:nvPr/>
          </p:nvSpPr>
          <p:spPr bwMode="auto">
            <a:xfrm>
              <a:off x="1350" y="788"/>
              <a:ext cx="355"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i="1">
                  <a:solidFill>
                    <a:srgbClr val="0000FF"/>
                  </a:solidFill>
                  <a:latin typeface="Times New Roman" panose="02020603050405020304" pitchFamily="18" charset="0"/>
                  <a:ea typeface="楷体" panose="02010609060101010101" charset="-122"/>
                </a:rPr>
                <a:t>r</a:t>
              </a:r>
            </a:p>
          </p:txBody>
        </p:sp>
        <p:sp>
          <p:nvSpPr>
            <p:cNvPr id="19494" name="Rectangle 37"/>
            <p:cNvSpPr>
              <a:spLocks noChangeArrowheads="1"/>
            </p:cNvSpPr>
            <p:nvPr/>
          </p:nvSpPr>
          <p:spPr bwMode="auto">
            <a:xfrm>
              <a:off x="636" y="437"/>
              <a:ext cx="694"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a:solidFill>
                    <a:schemeClr val="tx2"/>
                  </a:solidFill>
                  <a:latin typeface="Times New Roman" panose="02020603050405020304" pitchFamily="18" charset="0"/>
                  <a:ea typeface="楷体" panose="02010609060101010101" charset="-122"/>
                </a:rPr>
                <a:t>入射角</a:t>
              </a:r>
            </a:p>
          </p:txBody>
        </p:sp>
        <p:sp>
          <p:nvSpPr>
            <p:cNvPr id="19495" name="Rectangle 38"/>
            <p:cNvSpPr>
              <a:spLocks noChangeArrowheads="1"/>
            </p:cNvSpPr>
            <p:nvPr/>
          </p:nvSpPr>
          <p:spPr bwMode="auto">
            <a:xfrm>
              <a:off x="1307" y="522"/>
              <a:ext cx="694"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a:solidFill>
                    <a:srgbClr val="0000FF"/>
                  </a:solidFill>
                  <a:latin typeface="Times New Roman" panose="02020603050405020304" pitchFamily="18" charset="0"/>
                  <a:ea typeface="楷体" panose="02010609060101010101" charset="-122"/>
                </a:rPr>
                <a:t>反射角</a:t>
              </a:r>
            </a:p>
          </p:txBody>
        </p:sp>
        <p:sp>
          <p:nvSpPr>
            <p:cNvPr id="19496" name="Rectangle 39"/>
            <p:cNvSpPr>
              <a:spLocks noChangeArrowheads="1"/>
            </p:cNvSpPr>
            <p:nvPr/>
          </p:nvSpPr>
          <p:spPr bwMode="auto">
            <a:xfrm>
              <a:off x="810" y="65"/>
              <a:ext cx="501"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a:latin typeface="Times New Roman" panose="02020603050405020304" pitchFamily="18" charset="0"/>
                  <a:ea typeface="楷体" panose="02010609060101010101" charset="-122"/>
                </a:rPr>
                <a:t>法线</a:t>
              </a:r>
            </a:p>
          </p:txBody>
        </p:sp>
      </p:grpSp>
      <p:sp>
        <p:nvSpPr>
          <p:cNvPr id="13314" name="Text Box 2"/>
          <p:cNvSpPr txBox="1">
            <a:spLocks noChangeArrowheads="1"/>
          </p:cNvSpPr>
          <p:nvPr/>
        </p:nvSpPr>
        <p:spPr bwMode="auto">
          <a:xfrm>
            <a:off x="679450" y="578803"/>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Times New Roman" panose="02020603050405020304" pitchFamily="18" charset="0"/>
                <a:ea typeface="楷体" panose="02010609060101010101" charset="-122"/>
              </a:rPr>
              <a:t>二</a:t>
            </a:r>
            <a:r>
              <a:rPr lang="en-US" sz="3600" b="1">
                <a:latin typeface="Times New Roman" panose="02020603050405020304" pitchFamily="18" charset="0"/>
                <a:ea typeface="楷体" panose="02010609060101010101" charset="-122"/>
              </a:rPr>
              <a:t>.</a:t>
            </a:r>
            <a:r>
              <a:rPr lang="zh-CN" altLang="en-US" sz="3600" b="1">
                <a:latin typeface="Times New Roman" panose="02020603050405020304" pitchFamily="18" charset="0"/>
                <a:ea typeface="楷体" panose="02010609060101010101" charset="-122"/>
              </a:rPr>
              <a:t>光的反射定律</a:t>
            </a:r>
          </a:p>
        </p:txBody>
      </p:sp>
      <p:grpSp>
        <p:nvGrpSpPr>
          <p:cNvPr id="4" name="组合 3"/>
          <p:cNvGrpSpPr/>
          <p:nvPr/>
        </p:nvGrpSpPr>
        <p:grpSpPr>
          <a:xfrm>
            <a:off x="5558155" y="3119755"/>
            <a:ext cx="304800" cy="284480"/>
            <a:chOff x="12213" y="1059"/>
            <a:chExt cx="480" cy="448"/>
          </a:xfrm>
        </p:grpSpPr>
        <p:cxnSp>
          <p:nvCxnSpPr>
            <p:cNvPr id="2" name="直接连接符 1"/>
            <p:cNvCxnSpPr/>
            <p:nvPr/>
          </p:nvCxnSpPr>
          <p:spPr>
            <a:xfrm>
              <a:off x="12213" y="1075"/>
              <a:ext cx="449" cy="1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 name="直接连接符 2"/>
            <p:cNvCxnSpPr/>
            <p:nvPr/>
          </p:nvCxnSpPr>
          <p:spPr>
            <a:xfrm rot="16200000">
              <a:off x="12461" y="1275"/>
              <a:ext cx="449" cy="1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to="" calcmode="lin" valueType="num">
                                      <p:cBhvr>
                                        <p:cTn id="7" dur="1" fill="hold"/>
                                        <p:tgtEl>
                                          <p:spTgt spid="19459"/>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9460">
                                            <p:txEl>
                                              <p:pRg st="0" end="0"/>
                                            </p:txEl>
                                          </p:spTgt>
                                        </p:tgtEl>
                                        <p:attrNameLst>
                                          <p:attrName>style.visibility</p:attrName>
                                        </p:attrNameLst>
                                      </p:cBhvr>
                                      <p:to>
                                        <p:strVal val="visible"/>
                                      </p:to>
                                    </p:set>
                                    <p:anim calcmode="lin" valueType="num">
                                      <p:cBhvr additive="base">
                                        <p:cTn id="12" dur="500" fill="hold"/>
                                        <p:tgtEl>
                                          <p:spTgt spid="19460">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94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9460">
                                            <p:txEl>
                                              <p:pRg st="1" end="1"/>
                                            </p:txEl>
                                          </p:spTgt>
                                        </p:tgtEl>
                                        <p:attrNameLst>
                                          <p:attrName>style.visibility</p:attrName>
                                        </p:attrNameLst>
                                      </p:cBhvr>
                                      <p:to>
                                        <p:strVal val="visible"/>
                                      </p:to>
                                    </p:set>
                                    <p:anim calcmode="lin" valueType="num">
                                      <p:cBhvr additive="base">
                                        <p:cTn id="18" dur="500" fill="hold"/>
                                        <p:tgtEl>
                                          <p:spTgt spid="19460">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946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9460">
                                            <p:txEl>
                                              <p:pRg st="2" end="2"/>
                                            </p:txEl>
                                          </p:spTgt>
                                        </p:tgtEl>
                                        <p:attrNameLst>
                                          <p:attrName>style.visibility</p:attrName>
                                        </p:attrNameLst>
                                      </p:cBhvr>
                                      <p:to>
                                        <p:strVal val="visible"/>
                                      </p:to>
                                    </p:set>
                                    <p:anim calcmode="lin" valueType="num">
                                      <p:cBhvr additive="base">
                                        <p:cTn id="24" dur="500" fill="hold"/>
                                        <p:tgtEl>
                                          <p:spTgt spid="19460">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94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9460">
                                            <p:txEl>
                                              <p:pRg st="3" end="3"/>
                                            </p:txEl>
                                          </p:spTgt>
                                        </p:tgtEl>
                                        <p:attrNameLst>
                                          <p:attrName>style.visibility</p:attrName>
                                        </p:attrNameLst>
                                      </p:cBhvr>
                                      <p:to>
                                        <p:strVal val="visible"/>
                                      </p:to>
                                    </p:set>
                                    <p:anim calcmode="lin" valueType="num">
                                      <p:cBhvr additive="base">
                                        <p:cTn id="30" dur="500" fill="hold"/>
                                        <p:tgtEl>
                                          <p:spTgt spid="19460">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946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9460">
                                            <p:txEl>
                                              <p:pRg st="4" end="4"/>
                                            </p:txEl>
                                          </p:spTgt>
                                        </p:tgtEl>
                                        <p:attrNameLst>
                                          <p:attrName>style.visibility</p:attrName>
                                        </p:attrNameLst>
                                      </p:cBhvr>
                                      <p:to>
                                        <p:strVal val="visible"/>
                                      </p:to>
                                    </p:set>
                                    <p:anim calcmode="lin" valueType="num">
                                      <p:cBhvr additive="base">
                                        <p:cTn id="36" dur="500" fill="hold"/>
                                        <p:tgtEl>
                                          <p:spTgt spid="19460">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946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a:xfrm>
            <a:off x="524510" y="1482090"/>
            <a:ext cx="1682115" cy="892810"/>
          </a:xfrm>
        </p:spPr>
        <p:txBody>
          <a:bodyPr/>
          <a:lstStyle/>
          <a:p>
            <a:r>
              <a:rPr lang="zh-CN" altLang="en-US" sz="3200" b="1">
                <a:solidFill>
                  <a:schemeClr val="tx1"/>
                </a:solidFill>
                <a:latin typeface="楷体" panose="02010609060101010101" charset="-122"/>
                <a:ea typeface="楷体" panose="02010609060101010101" charset="-122"/>
              </a:rPr>
              <a:t>注意</a:t>
            </a:r>
          </a:p>
        </p:txBody>
      </p:sp>
      <p:sp>
        <p:nvSpPr>
          <p:cNvPr id="20483" name="Rectangle 3"/>
          <p:cNvSpPr>
            <a:spLocks noGrp="1" noRot="1" noChangeArrowheads="1"/>
          </p:cNvSpPr>
          <p:nvPr>
            <p:ph type="body" idx="1"/>
          </p:nvPr>
        </p:nvSpPr>
        <p:spPr>
          <a:xfrm>
            <a:off x="698500" y="2030730"/>
            <a:ext cx="10588625" cy="4222115"/>
          </a:xfrm>
        </p:spPr>
        <p:txBody>
          <a:bodyPr>
            <a:normAutofit/>
          </a:bodyPr>
          <a:lstStyle/>
          <a:p>
            <a:pPr marL="0" indent="0">
              <a:lnSpc>
                <a:spcPct val="150000"/>
              </a:lnSpc>
              <a:buNone/>
            </a:pPr>
            <a:r>
              <a:rPr lang="zh-CN" altLang="en-US" sz="3200" b="1" dirty="0">
                <a:latin typeface="Times New Roman" panose="02020603050405020304" pitchFamily="18" charset="0"/>
                <a:ea typeface="楷体" panose="02010609060101010101" charset="-122"/>
              </a:rPr>
              <a:t>1、法线的双重作用：法线既是反射面的</a:t>
            </a:r>
            <a:r>
              <a:rPr lang="zh-CN" altLang="en-US" sz="3200" b="1" u="sng" dirty="0">
                <a:latin typeface="Times New Roman" panose="02020603050405020304" pitchFamily="18" charset="0"/>
                <a:ea typeface="楷体" panose="02010609060101010101" charset="-122"/>
              </a:rPr>
              <a:t>              </a:t>
            </a:r>
            <a:r>
              <a:rPr lang="zh-CN" altLang="en-US" sz="3200" b="1" dirty="0">
                <a:latin typeface="Times New Roman" panose="02020603050405020304" pitchFamily="18" charset="0"/>
                <a:ea typeface="楷体" panose="02010609060101010101" charset="-122"/>
              </a:rPr>
              <a:t>，又是反射光线和入射光线的</a:t>
            </a:r>
            <a:r>
              <a:rPr lang="zh-CN" altLang="en-US" sz="3200" b="1" u="sng" dirty="0">
                <a:latin typeface="Times New Roman" panose="02020603050405020304" pitchFamily="18" charset="0"/>
                <a:ea typeface="楷体" panose="02010609060101010101" charset="-122"/>
              </a:rPr>
              <a:t>                          </a:t>
            </a:r>
            <a:r>
              <a:rPr lang="zh-CN" altLang="en-US" sz="3200" b="1" dirty="0">
                <a:latin typeface="Times New Roman" panose="02020603050405020304" pitchFamily="18" charset="0"/>
                <a:ea typeface="楷体" panose="02010609060101010101" charset="-122"/>
              </a:rPr>
              <a:t>。</a:t>
            </a:r>
            <a:endParaRPr lang="zh-CN" altLang="en-US" sz="2800" b="1" dirty="0">
              <a:latin typeface="Times New Roman" panose="02020603050405020304" pitchFamily="18" charset="0"/>
              <a:ea typeface="楷体" panose="02010609060101010101" charset="-122"/>
            </a:endParaRPr>
          </a:p>
          <a:p>
            <a:pPr marL="0" indent="0">
              <a:lnSpc>
                <a:spcPct val="150000"/>
              </a:lnSpc>
              <a:buNone/>
            </a:pPr>
            <a:r>
              <a:rPr lang="zh-CN" altLang="en-US" sz="3200" b="1" dirty="0">
                <a:latin typeface="Times New Roman" panose="02020603050405020304" pitchFamily="18" charset="0"/>
                <a:ea typeface="楷体" panose="02010609060101010101" charset="-122"/>
              </a:rPr>
              <a:t>2、入射角增大，反射角</a:t>
            </a:r>
            <a:r>
              <a:rPr lang="zh-CN" altLang="en-US" sz="3200" b="1" u="sng" dirty="0">
                <a:latin typeface="Times New Roman" panose="02020603050405020304" pitchFamily="18" charset="0"/>
                <a:ea typeface="楷体" panose="02010609060101010101" charset="-122"/>
              </a:rPr>
              <a:t>                   </a:t>
            </a:r>
            <a:r>
              <a:rPr lang="zh-CN" altLang="en-US" sz="3200" b="1" dirty="0">
                <a:latin typeface="Times New Roman" panose="02020603050405020304" pitchFamily="18" charset="0"/>
                <a:ea typeface="楷体" panose="02010609060101010101" charset="-122"/>
              </a:rPr>
              <a:t>；</a:t>
            </a:r>
          </a:p>
          <a:p>
            <a:pPr marL="0" indent="0">
              <a:lnSpc>
                <a:spcPct val="150000"/>
              </a:lnSpc>
              <a:buNone/>
            </a:pPr>
            <a:r>
              <a:rPr lang="zh-CN" altLang="en-US" sz="3200" b="1" dirty="0">
                <a:latin typeface="Times New Roman" panose="02020603050405020304" pitchFamily="18" charset="0"/>
                <a:ea typeface="楷体" panose="02010609060101010101" charset="-122"/>
              </a:rPr>
              <a:t>      入射角减小，反射角</a:t>
            </a:r>
            <a:r>
              <a:rPr lang="zh-CN" altLang="en-US" sz="3200" b="1" u="sng" dirty="0">
                <a:latin typeface="Times New Roman" panose="02020603050405020304" pitchFamily="18" charset="0"/>
                <a:ea typeface="楷体" panose="02010609060101010101" charset="-122"/>
              </a:rPr>
              <a:t>                   </a:t>
            </a:r>
            <a:r>
              <a:rPr lang="zh-CN" altLang="en-US" sz="3200" b="1" dirty="0">
                <a:latin typeface="Times New Roman" panose="02020603050405020304" pitchFamily="18" charset="0"/>
                <a:ea typeface="楷体" panose="02010609060101010101" charset="-122"/>
              </a:rPr>
              <a:t>；</a:t>
            </a:r>
          </a:p>
          <a:p>
            <a:pPr marL="0" indent="0">
              <a:lnSpc>
                <a:spcPct val="150000"/>
              </a:lnSpc>
              <a:buNone/>
            </a:pPr>
            <a:r>
              <a:rPr lang="zh-CN" altLang="en-US" sz="3200" b="1" dirty="0">
                <a:latin typeface="Times New Roman" panose="02020603050405020304" pitchFamily="18" charset="0"/>
                <a:ea typeface="楷体" panose="02010609060101010101" charset="-122"/>
              </a:rPr>
              <a:t>      反射角和入射角总是</a:t>
            </a:r>
            <a:r>
              <a:rPr lang="zh-CN" altLang="en-US" sz="3200" b="1" u="sng" dirty="0">
                <a:latin typeface="Times New Roman" panose="02020603050405020304" pitchFamily="18" charset="0"/>
                <a:ea typeface="楷体" panose="02010609060101010101" charset="-122"/>
              </a:rPr>
              <a:t>                   </a:t>
            </a:r>
            <a:r>
              <a:rPr lang="zh-CN" altLang="en-US" sz="3200" b="1" dirty="0">
                <a:latin typeface="Times New Roman" panose="02020603050405020304" pitchFamily="18" charset="0"/>
                <a:ea typeface="楷体" panose="02010609060101010101" charset="-122"/>
              </a:rPr>
              <a:t>。</a:t>
            </a:r>
          </a:p>
        </p:txBody>
      </p:sp>
      <p:sp>
        <p:nvSpPr>
          <p:cNvPr id="20484" name="Text Box 4"/>
          <p:cNvSpPr txBox="1">
            <a:spLocks noChangeArrowheads="1"/>
          </p:cNvSpPr>
          <p:nvPr/>
        </p:nvSpPr>
        <p:spPr bwMode="auto">
          <a:xfrm>
            <a:off x="8341360" y="2251075"/>
            <a:ext cx="141605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200" b="1" dirty="0">
                <a:solidFill>
                  <a:srgbClr val="FF0000"/>
                </a:solidFill>
                <a:latin typeface="楷体" panose="02010609060101010101" charset="-122"/>
                <a:ea typeface="楷体" panose="02010609060101010101" charset="-122"/>
              </a:rPr>
              <a:t>垂线</a:t>
            </a:r>
          </a:p>
        </p:txBody>
      </p:sp>
      <p:sp>
        <p:nvSpPr>
          <p:cNvPr id="20485" name="Text Box 5"/>
          <p:cNvSpPr txBox="1">
            <a:spLocks noChangeArrowheads="1"/>
          </p:cNvSpPr>
          <p:nvPr/>
        </p:nvSpPr>
        <p:spPr bwMode="auto">
          <a:xfrm>
            <a:off x="5248910" y="2943860"/>
            <a:ext cx="216027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200" b="1" dirty="0">
                <a:solidFill>
                  <a:srgbClr val="FF0000"/>
                </a:solidFill>
                <a:latin typeface="楷体" panose="02010609060101010101" charset="-122"/>
                <a:ea typeface="楷体" panose="02010609060101010101" charset="-122"/>
              </a:rPr>
              <a:t>角平分线</a:t>
            </a:r>
          </a:p>
        </p:txBody>
      </p:sp>
      <p:sp>
        <p:nvSpPr>
          <p:cNvPr id="20486" name="Text Box 6"/>
          <p:cNvSpPr txBox="1">
            <a:spLocks noChangeArrowheads="1"/>
          </p:cNvSpPr>
          <p:nvPr/>
        </p:nvSpPr>
        <p:spPr bwMode="auto">
          <a:xfrm>
            <a:off x="5621655" y="3766820"/>
            <a:ext cx="141478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200" b="1" dirty="0">
                <a:solidFill>
                  <a:srgbClr val="FF0000"/>
                </a:solidFill>
                <a:latin typeface="楷体" panose="02010609060101010101" charset="-122"/>
                <a:ea typeface="楷体" panose="02010609060101010101" charset="-122"/>
              </a:rPr>
              <a:t>增大</a:t>
            </a:r>
          </a:p>
        </p:txBody>
      </p:sp>
      <p:sp>
        <p:nvSpPr>
          <p:cNvPr id="20487" name="Text Box 7"/>
          <p:cNvSpPr txBox="1">
            <a:spLocks noChangeArrowheads="1"/>
          </p:cNvSpPr>
          <p:nvPr/>
        </p:nvSpPr>
        <p:spPr bwMode="auto">
          <a:xfrm>
            <a:off x="5621655" y="5404485"/>
            <a:ext cx="1416685"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200" b="1" dirty="0">
                <a:solidFill>
                  <a:srgbClr val="FF0000"/>
                </a:solidFill>
                <a:latin typeface="楷体" panose="02010609060101010101" charset="-122"/>
                <a:ea typeface="楷体" panose="02010609060101010101" charset="-122"/>
              </a:rPr>
              <a:t>相等</a:t>
            </a:r>
          </a:p>
        </p:txBody>
      </p:sp>
      <p:sp>
        <p:nvSpPr>
          <p:cNvPr id="20488" name="Text Box 8"/>
          <p:cNvSpPr txBox="1">
            <a:spLocks noChangeArrowheads="1"/>
          </p:cNvSpPr>
          <p:nvPr/>
        </p:nvSpPr>
        <p:spPr bwMode="auto">
          <a:xfrm>
            <a:off x="5621655" y="4607560"/>
            <a:ext cx="1939925"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200" b="1" dirty="0">
                <a:solidFill>
                  <a:srgbClr val="FF0000"/>
                </a:solidFill>
                <a:latin typeface="楷体" panose="02010609060101010101" charset="-122"/>
                <a:ea typeface="楷体" panose="02010609060101010101" charset="-122"/>
              </a:rPr>
              <a:t>减小</a:t>
            </a:r>
          </a:p>
        </p:txBody>
      </p:sp>
      <p:sp>
        <p:nvSpPr>
          <p:cNvPr id="13314" name="Text Box 2"/>
          <p:cNvSpPr txBox="1">
            <a:spLocks noChangeArrowheads="1"/>
          </p:cNvSpPr>
          <p:nvPr/>
        </p:nvSpPr>
        <p:spPr bwMode="auto">
          <a:xfrm>
            <a:off x="679450" y="578803"/>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charset="-122"/>
                <a:ea typeface="楷体" panose="02010609060101010101" charset="-122"/>
              </a:rPr>
              <a:t>二</a:t>
            </a:r>
            <a:r>
              <a:rPr lang="en-US"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光的反射定律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additive="base">
                                        <p:cTn id="7" dur="500" fill="hold"/>
                                        <p:tgtEl>
                                          <p:spTgt spid="20484"/>
                                        </p:tgtEl>
                                        <p:attrNameLst>
                                          <p:attrName>ppt_x</p:attrName>
                                        </p:attrNameLst>
                                      </p:cBhvr>
                                      <p:tavLst>
                                        <p:tav tm="0">
                                          <p:val>
                                            <p:strVal val="#ppt_x"/>
                                          </p:val>
                                        </p:tav>
                                        <p:tav tm="100000">
                                          <p:val>
                                            <p:strVal val="#ppt_x"/>
                                          </p:val>
                                        </p:tav>
                                      </p:tavLst>
                                    </p:anim>
                                    <p:anim calcmode="lin" valueType="num">
                                      <p:cBhvr additive="base">
                                        <p:cTn id="8"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5">
                                            <p:txEl>
                                              <p:pRg st="0" end="0"/>
                                            </p:txEl>
                                          </p:spTgt>
                                        </p:tgtEl>
                                        <p:attrNameLst>
                                          <p:attrName>style.visibility</p:attrName>
                                        </p:attrNameLst>
                                      </p:cBhvr>
                                      <p:to>
                                        <p:strVal val="visible"/>
                                      </p:to>
                                    </p:set>
                                    <p:anim calcmode="lin" valueType="num">
                                      <p:cBhvr additive="base">
                                        <p:cTn id="13" dur="500" fill="hold"/>
                                        <p:tgtEl>
                                          <p:spTgt spid="2048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6"/>
                                        </p:tgtEl>
                                        <p:attrNameLst>
                                          <p:attrName>style.visibility</p:attrName>
                                        </p:attrNameLst>
                                      </p:cBhvr>
                                      <p:to>
                                        <p:strVal val="visible"/>
                                      </p:to>
                                    </p:set>
                                    <p:anim calcmode="lin" valueType="num">
                                      <p:cBhvr additive="base">
                                        <p:cTn id="19" dur="500" fill="hold"/>
                                        <p:tgtEl>
                                          <p:spTgt spid="20486"/>
                                        </p:tgtEl>
                                        <p:attrNameLst>
                                          <p:attrName>ppt_x</p:attrName>
                                        </p:attrNameLst>
                                      </p:cBhvr>
                                      <p:tavLst>
                                        <p:tav tm="0">
                                          <p:val>
                                            <p:strVal val="#ppt_x"/>
                                          </p:val>
                                        </p:tav>
                                        <p:tav tm="100000">
                                          <p:val>
                                            <p:strVal val="#ppt_x"/>
                                          </p:val>
                                        </p:tav>
                                      </p:tavLst>
                                    </p:anim>
                                    <p:anim calcmode="lin" valueType="num">
                                      <p:cBhvr additive="base">
                                        <p:cTn id="20" dur="500" fill="hold"/>
                                        <p:tgtEl>
                                          <p:spTgt spid="2048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0488"/>
                                        </p:tgtEl>
                                        <p:attrNameLst>
                                          <p:attrName>style.visibility</p:attrName>
                                        </p:attrNameLst>
                                      </p:cBhvr>
                                      <p:to>
                                        <p:strVal val="visible"/>
                                      </p:to>
                                    </p:set>
                                    <p:animEffect transition="in" filter="box(in)">
                                      <p:cBhvr>
                                        <p:cTn id="25" dur="500"/>
                                        <p:tgtEl>
                                          <p:spTgt spid="20488"/>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20487"/>
                                        </p:tgtEl>
                                        <p:attrNameLst>
                                          <p:attrName>style.visibility</p:attrName>
                                        </p:attrNameLst>
                                      </p:cBhvr>
                                      <p:to>
                                        <p:strVal val="visible"/>
                                      </p:to>
                                    </p:set>
                                    <p:animEffect transition="in" filter="diamond(in)">
                                      <p:cBhvr>
                                        <p:cTn id="30" dur="20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utoUpdateAnimBg="0"/>
      <p:bldP spid="20486" grpId="0" bldLvl="0" autoUpdateAnimBg="0"/>
      <p:bldP spid="20487" grpId="0" bldLvl="0" autoUpdateAnimBg="0"/>
      <p:bldP spid="20488"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434340" y="1577658"/>
            <a:ext cx="232791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000066"/>
                </a:solidFill>
                <a:latin typeface="Times New Roman" panose="02020603050405020304" pitchFamily="18" charset="0"/>
                <a:ea typeface="楷体" panose="02010609060101010101" charset="-122"/>
              </a:rPr>
              <a:t>三种光路情况</a:t>
            </a:r>
          </a:p>
        </p:txBody>
      </p:sp>
      <p:sp>
        <p:nvSpPr>
          <p:cNvPr id="22541" name="Text Box 13"/>
          <p:cNvSpPr txBox="1">
            <a:spLocks noChangeArrowheads="1"/>
          </p:cNvSpPr>
          <p:nvPr/>
        </p:nvSpPr>
        <p:spPr bwMode="auto">
          <a:xfrm>
            <a:off x="1151890" y="2349500"/>
            <a:ext cx="524383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b="1">
                <a:latin typeface="Times New Roman" panose="02020603050405020304" pitchFamily="18" charset="0"/>
                <a:ea typeface="楷体" panose="02010609060101010101" charset="-122"/>
              </a:rPr>
              <a:t>(1)</a:t>
            </a:r>
            <a:r>
              <a:rPr lang="zh-CN" altLang="en-US" sz="2800" b="1">
                <a:latin typeface="Times New Roman" panose="02020603050405020304" pitchFamily="18" charset="0"/>
                <a:ea typeface="楷体" panose="02010609060101010101" charset="-122"/>
              </a:rPr>
              <a:t>已知入射光线，找反射光线</a:t>
            </a:r>
          </a:p>
        </p:txBody>
      </p:sp>
      <p:sp>
        <p:nvSpPr>
          <p:cNvPr id="22555" name="Text Box 27"/>
          <p:cNvSpPr txBox="1">
            <a:spLocks noChangeArrowheads="1"/>
          </p:cNvSpPr>
          <p:nvPr/>
        </p:nvSpPr>
        <p:spPr bwMode="auto">
          <a:xfrm>
            <a:off x="1160463" y="3764915"/>
            <a:ext cx="488696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b="1">
                <a:latin typeface="Times New Roman" panose="02020603050405020304" pitchFamily="18" charset="0"/>
                <a:ea typeface="楷体" panose="02010609060101010101" charset="-122"/>
              </a:rPr>
              <a:t>(2)</a:t>
            </a:r>
            <a:r>
              <a:rPr lang="zh-CN" altLang="en-US" sz="2800" b="1">
                <a:latin typeface="Times New Roman" panose="02020603050405020304" pitchFamily="18" charset="0"/>
                <a:ea typeface="楷体" panose="02010609060101010101" charset="-122"/>
              </a:rPr>
              <a:t>已知反射光线，找入射光线</a:t>
            </a:r>
          </a:p>
        </p:txBody>
      </p:sp>
      <p:sp>
        <p:nvSpPr>
          <p:cNvPr id="22556" name="Text Box 28"/>
          <p:cNvSpPr txBox="1">
            <a:spLocks noChangeArrowheads="1"/>
          </p:cNvSpPr>
          <p:nvPr/>
        </p:nvSpPr>
        <p:spPr bwMode="auto">
          <a:xfrm>
            <a:off x="1180465" y="5300980"/>
            <a:ext cx="2446338"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b="1" dirty="0">
                <a:latin typeface="Times New Roman" panose="02020603050405020304" pitchFamily="18" charset="0"/>
                <a:ea typeface="楷体" panose="02010609060101010101" charset="-122"/>
              </a:rPr>
              <a:t>(3)</a:t>
            </a:r>
            <a:r>
              <a:rPr lang="zh-CN" altLang="en-US" sz="2800" b="1" dirty="0">
                <a:latin typeface="Times New Roman" panose="02020603050405020304" pitchFamily="18" charset="0"/>
                <a:ea typeface="楷体" panose="02010609060101010101" charset="-122"/>
              </a:rPr>
              <a:t>已知</a:t>
            </a:r>
          </a:p>
        </p:txBody>
      </p:sp>
      <p:sp>
        <p:nvSpPr>
          <p:cNvPr id="22557" name="AutoShape 29"/>
          <p:cNvSpPr/>
          <p:nvPr/>
        </p:nvSpPr>
        <p:spPr bwMode="auto">
          <a:xfrm>
            <a:off x="2415540" y="5234305"/>
            <a:ext cx="76200" cy="762000"/>
          </a:xfrm>
          <a:prstGeom prst="leftBrace">
            <a:avLst>
              <a:gd name="adj1" fmla="val 83333"/>
              <a:gd name="adj2" fmla="val 50000"/>
            </a:avLst>
          </a:prstGeom>
          <a:noFill/>
          <a:ln w="9525" cmpd="sng">
            <a:solidFill>
              <a:srgbClr val="FF3300"/>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b="1">
              <a:latin typeface="Times New Roman" panose="02020603050405020304" pitchFamily="18" charset="0"/>
              <a:ea typeface="楷体" panose="02010609060101010101" charset="-122"/>
            </a:endParaRPr>
          </a:p>
        </p:txBody>
      </p:sp>
      <p:sp>
        <p:nvSpPr>
          <p:cNvPr id="22558" name="Text Box 30"/>
          <p:cNvSpPr txBox="1">
            <a:spLocks noChangeArrowheads="1"/>
          </p:cNvSpPr>
          <p:nvPr/>
        </p:nvSpPr>
        <p:spPr bwMode="auto">
          <a:xfrm>
            <a:off x="2415540" y="4853305"/>
            <a:ext cx="161290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Times New Roman" panose="02020603050405020304" pitchFamily="18" charset="0"/>
                <a:ea typeface="楷体" panose="02010609060101010101" charset="-122"/>
              </a:rPr>
              <a:t>反射光线</a:t>
            </a:r>
          </a:p>
        </p:txBody>
      </p:sp>
      <p:sp>
        <p:nvSpPr>
          <p:cNvPr id="22559" name="Text Box 31"/>
          <p:cNvSpPr txBox="1">
            <a:spLocks noChangeArrowheads="1"/>
          </p:cNvSpPr>
          <p:nvPr/>
        </p:nvSpPr>
        <p:spPr bwMode="auto">
          <a:xfrm>
            <a:off x="2415540" y="5615305"/>
            <a:ext cx="161290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Times New Roman" panose="02020603050405020304" pitchFamily="18" charset="0"/>
                <a:ea typeface="楷体" panose="02010609060101010101" charset="-122"/>
              </a:rPr>
              <a:t>入射光线</a:t>
            </a:r>
          </a:p>
        </p:txBody>
      </p:sp>
      <p:sp>
        <p:nvSpPr>
          <p:cNvPr id="22560" name="Text Box 32"/>
          <p:cNvSpPr txBox="1">
            <a:spLocks noChangeArrowheads="1"/>
          </p:cNvSpPr>
          <p:nvPr/>
        </p:nvSpPr>
        <p:spPr bwMode="auto">
          <a:xfrm>
            <a:off x="3954145" y="5234305"/>
            <a:ext cx="2118995"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Times New Roman" panose="02020603050405020304" pitchFamily="18" charset="0"/>
                <a:ea typeface="楷体" panose="02010609060101010101" charset="-122"/>
              </a:rPr>
              <a:t>，找反射面</a:t>
            </a:r>
          </a:p>
        </p:txBody>
      </p:sp>
      <p:sp>
        <p:nvSpPr>
          <p:cNvPr id="13314" name="Text Box 2"/>
          <p:cNvSpPr txBox="1">
            <a:spLocks noChangeArrowheads="1"/>
          </p:cNvSpPr>
          <p:nvPr/>
        </p:nvSpPr>
        <p:spPr bwMode="auto">
          <a:xfrm>
            <a:off x="514985" y="551498"/>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Times New Roman" panose="02020603050405020304" pitchFamily="18" charset="0"/>
                <a:ea typeface="楷体" panose="02010609060101010101" charset="-122"/>
              </a:rPr>
              <a:t>二</a:t>
            </a:r>
            <a:r>
              <a:rPr lang="en-US" sz="3600" b="1">
                <a:latin typeface="Times New Roman" panose="02020603050405020304" pitchFamily="18" charset="0"/>
                <a:ea typeface="楷体" panose="02010609060101010101" charset="-122"/>
              </a:rPr>
              <a:t>.</a:t>
            </a:r>
            <a:r>
              <a:rPr lang="zh-CN" altLang="en-US" sz="3600" b="1">
                <a:latin typeface="Times New Roman" panose="02020603050405020304" pitchFamily="18" charset="0"/>
                <a:ea typeface="楷体" panose="02010609060101010101" charset="-122"/>
              </a:rPr>
              <a:t>光的反射定律</a:t>
            </a:r>
          </a:p>
        </p:txBody>
      </p:sp>
      <p:grpSp>
        <p:nvGrpSpPr>
          <p:cNvPr id="21521" name="Group 17"/>
          <p:cNvGrpSpPr/>
          <p:nvPr/>
        </p:nvGrpSpPr>
        <p:grpSpPr bwMode="auto">
          <a:xfrm>
            <a:off x="7412355" y="2734310"/>
            <a:ext cx="2514600" cy="536575"/>
            <a:chOff x="0" y="0"/>
            <a:chExt cx="1584" cy="338"/>
          </a:xfrm>
        </p:grpSpPr>
        <p:sp>
          <p:nvSpPr>
            <p:cNvPr id="21522" name="Text Box 18"/>
            <p:cNvSpPr txBox="1">
              <a:spLocks noChangeArrowheads="1"/>
            </p:cNvSpPr>
            <p:nvPr/>
          </p:nvSpPr>
          <p:spPr bwMode="auto">
            <a:xfrm>
              <a:off x="0" y="48"/>
              <a:ext cx="202"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Times New Roman" panose="02020603050405020304" pitchFamily="18" charset="0"/>
                  <a:ea typeface="楷体" panose="02010609060101010101" charset="-122"/>
                </a:rPr>
                <a:t>M</a:t>
              </a:r>
            </a:p>
          </p:txBody>
        </p:sp>
        <p:sp>
          <p:nvSpPr>
            <p:cNvPr id="21523" name="Text Box 19"/>
            <p:cNvSpPr txBox="1">
              <a:spLocks noChangeArrowheads="1"/>
            </p:cNvSpPr>
            <p:nvPr/>
          </p:nvSpPr>
          <p:spPr bwMode="auto">
            <a:xfrm>
              <a:off x="1056" y="48"/>
              <a:ext cx="528"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Times New Roman" panose="02020603050405020304" pitchFamily="18" charset="0"/>
                  <a:ea typeface="楷体" panose="02010609060101010101" charset="-122"/>
                </a:rPr>
                <a:t>M′</a:t>
              </a:r>
            </a:p>
          </p:txBody>
        </p:sp>
        <p:grpSp>
          <p:nvGrpSpPr>
            <p:cNvPr id="21524" name="Group 20"/>
            <p:cNvGrpSpPr/>
            <p:nvPr/>
          </p:nvGrpSpPr>
          <p:grpSpPr bwMode="auto">
            <a:xfrm>
              <a:off x="192" y="0"/>
              <a:ext cx="1056" cy="96"/>
              <a:chOff x="0" y="0"/>
              <a:chExt cx="3792" cy="192"/>
            </a:xfrm>
          </p:grpSpPr>
          <p:sp>
            <p:nvSpPr>
              <p:cNvPr id="21525" name="Line 21"/>
              <p:cNvSpPr>
                <a:spLocks noChangeShapeType="1"/>
              </p:cNvSpPr>
              <p:nvPr/>
            </p:nvSpPr>
            <p:spPr bwMode="auto">
              <a:xfrm>
                <a:off x="0" y="0"/>
                <a:ext cx="3792" cy="0"/>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6" name="Line 22"/>
              <p:cNvSpPr>
                <a:spLocks noChangeShapeType="1"/>
              </p:cNvSpPr>
              <p:nvPr/>
            </p:nvSpPr>
            <p:spPr bwMode="auto">
              <a:xfrm flipV="1">
                <a:off x="14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7" name="Line 23"/>
              <p:cNvSpPr>
                <a:spLocks noChangeShapeType="1"/>
              </p:cNvSpPr>
              <p:nvPr/>
            </p:nvSpPr>
            <p:spPr bwMode="auto">
              <a:xfrm flipV="1">
                <a:off x="33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8" name="Line 24"/>
              <p:cNvSpPr>
                <a:spLocks noChangeShapeType="1"/>
              </p:cNvSpPr>
              <p:nvPr/>
            </p:nvSpPr>
            <p:spPr bwMode="auto">
              <a:xfrm flipV="1">
                <a:off x="52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9" name="Line 25"/>
              <p:cNvSpPr>
                <a:spLocks noChangeShapeType="1"/>
              </p:cNvSpPr>
              <p:nvPr/>
            </p:nvSpPr>
            <p:spPr bwMode="auto">
              <a:xfrm flipV="1">
                <a:off x="72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0" name="Line 26"/>
              <p:cNvSpPr>
                <a:spLocks noChangeShapeType="1"/>
              </p:cNvSpPr>
              <p:nvPr/>
            </p:nvSpPr>
            <p:spPr bwMode="auto">
              <a:xfrm flipV="1">
                <a:off x="91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1" name="Line 27"/>
              <p:cNvSpPr>
                <a:spLocks noChangeShapeType="1"/>
              </p:cNvSpPr>
              <p:nvPr/>
            </p:nvSpPr>
            <p:spPr bwMode="auto">
              <a:xfrm flipV="1">
                <a:off x="110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2" name="Line 28"/>
              <p:cNvSpPr>
                <a:spLocks noChangeShapeType="1"/>
              </p:cNvSpPr>
              <p:nvPr/>
            </p:nvSpPr>
            <p:spPr bwMode="auto">
              <a:xfrm flipV="1">
                <a:off x="129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3" name="Line 29"/>
              <p:cNvSpPr>
                <a:spLocks noChangeShapeType="1"/>
              </p:cNvSpPr>
              <p:nvPr/>
            </p:nvSpPr>
            <p:spPr bwMode="auto">
              <a:xfrm flipV="1">
                <a:off x="148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4" name="Line 30"/>
              <p:cNvSpPr>
                <a:spLocks noChangeShapeType="1"/>
              </p:cNvSpPr>
              <p:nvPr/>
            </p:nvSpPr>
            <p:spPr bwMode="auto">
              <a:xfrm flipV="1">
                <a:off x="168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5" name="Line 31"/>
              <p:cNvSpPr>
                <a:spLocks noChangeShapeType="1"/>
              </p:cNvSpPr>
              <p:nvPr/>
            </p:nvSpPr>
            <p:spPr bwMode="auto">
              <a:xfrm flipV="1">
                <a:off x="187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6" name="Line 32"/>
              <p:cNvSpPr>
                <a:spLocks noChangeShapeType="1"/>
              </p:cNvSpPr>
              <p:nvPr/>
            </p:nvSpPr>
            <p:spPr bwMode="auto">
              <a:xfrm flipV="1">
                <a:off x="206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7" name="Line 33"/>
              <p:cNvSpPr>
                <a:spLocks noChangeShapeType="1"/>
              </p:cNvSpPr>
              <p:nvPr/>
            </p:nvSpPr>
            <p:spPr bwMode="auto">
              <a:xfrm flipV="1">
                <a:off x="225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8" name="Line 34"/>
              <p:cNvSpPr>
                <a:spLocks noChangeShapeType="1"/>
              </p:cNvSpPr>
              <p:nvPr/>
            </p:nvSpPr>
            <p:spPr bwMode="auto">
              <a:xfrm flipV="1">
                <a:off x="244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9" name="Line 35"/>
              <p:cNvSpPr>
                <a:spLocks noChangeShapeType="1"/>
              </p:cNvSpPr>
              <p:nvPr/>
            </p:nvSpPr>
            <p:spPr bwMode="auto">
              <a:xfrm flipV="1">
                <a:off x="264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0" name="Line 36"/>
              <p:cNvSpPr>
                <a:spLocks noChangeShapeType="1"/>
              </p:cNvSpPr>
              <p:nvPr/>
            </p:nvSpPr>
            <p:spPr bwMode="auto">
              <a:xfrm flipV="1">
                <a:off x="283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1" name="Line 37"/>
              <p:cNvSpPr>
                <a:spLocks noChangeShapeType="1"/>
              </p:cNvSpPr>
              <p:nvPr/>
            </p:nvSpPr>
            <p:spPr bwMode="auto">
              <a:xfrm flipV="1">
                <a:off x="302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2" name="Line 38"/>
              <p:cNvSpPr>
                <a:spLocks noChangeShapeType="1"/>
              </p:cNvSpPr>
              <p:nvPr/>
            </p:nvSpPr>
            <p:spPr bwMode="auto">
              <a:xfrm flipV="1">
                <a:off x="321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3" name="Line 39"/>
              <p:cNvSpPr>
                <a:spLocks noChangeShapeType="1"/>
              </p:cNvSpPr>
              <p:nvPr/>
            </p:nvSpPr>
            <p:spPr bwMode="auto">
              <a:xfrm flipV="1">
                <a:off x="340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4" name="Line 40"/>
              <p:cNvSpPr>
                <a:spLocks noChangeShapeType="1"/>
              </p:cNvSpPr>
              <p:nvPr/>
            </p:nvSpPr>
            <p:spPr bwMode="auto">
              <a:xfrm flipV="1">
                <a:off x="360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grpSp>
      <p:grpSp>
        <p:nvGrpSpPr>
          <p:cNvPr id="21517" name="Group 13"/>
          <p:cNvGrpSpPr/>
          <p:nvPr/>
        </p:nvGrpSpPr>
        <p:grpSpPr bwMode="auto">
          <a:xfrm>
            <a:off x="7614285" y="1852295"/>
            <a:ext cx="827405" cy="882015"/>
            <a:chOff x="0" y="0"/>
            <a:chExt cx="1392" cy="1392"/>
          </a:xfrm>
        </p:grpSpPr>
        <p:sp>
          <p:nvSpPr>
            <p:cNvPr id="21518" name="Line 14"/>
            <p:cNvSpPr>
              <a:spLocks noChangeShapeType="1"/>
            </p:cNvSpPr>
            <p:nvPr/>
          </p:nvSpPr>
          <p:spPr bwMode="auto">
            <a:xfrm>
              <a:off x="0" y="0"/>
              <a:ext cx="864" cy="864"/>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sp>
          <p:nvSpPr>
            <p:cNvPr id="21519" name="Line 15"/>
            <p:cNvSpPr>
              <a:spLocks noChangeShapeType="1"/>
            </p:cNvSpPr>
            <p:nvPr/>
          </p:nvSpPr>
          <p:spPr bwMode="auto">
            <a:xfrm>
              <a:off x="672" y="672"/>
              <a:ext cx="720" cy="720"/>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 name="Group 17"/>
          <p:cNvGrpSpPr/>
          <p:nvPr/>
        </p:nvGrpSpPr>
        <p:grpSpPr bwMode="auto">
          <a:xfrm>
            <a:off x="7374890" y="4358640"/>
            <a:ext cx="2514600" cy="536575"/>
            <a:chOff x="0" y="0"/>
            <a:chExt cx="1584" cy="338"/>
          </a:xfrm>
        </p:grpSpPr>
        <p:sp>
          <p:nvSpPr>
            <p:cNvPr id="3" name="Text Box 18"/>
            <p:cNvSpPr txBox="1">
              <a:spLocks noChangeArrowheads="1"/>
            </p:cNvSpPr>
            <p:nvPr/>
          </p:nvSpPr>
          <p:spPr bwMode="auto">
            <a:xfrm>
              <a:off x="0" y="48"/>
              <a:ext cx="202"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Times New Roman" panose="02020603050405020304" pitchFamily="18" charset="0"/>
                  <a:ea typeface="楷体" panose="02010609060101010101" charset="-122"/>
                </a:rPr>
                <a:t>M</a:t>
              </a:r>
            </a:p>
          </p:txBody>
        </p:sp>
        <p:sp>
          <p:nvSpPr>
            <p:cNvPr id="4" name="Text Box 19"/>
            <p:cNvSpPr txBox="1">
              <a:spLocks noChangeArrowheads="1"/>
            </p:cNvSpPr>
            <p:nvPr/>
          </p:nvSpPr>
          <p:spPr bwMode="auto">
            <a:xfrm>
              <a:off x="1056" y="48"/>
              <a:ext cx="528"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Times New Roman" panose="02020603050405020304" pitchFamily="18" charset="0"/>
                  <a:ea typeface="楷体" panose="02010609060101010101" charset="-122"/>
                </a:rPr>
                <a:t>M′</a:t>
              </a:r>
            </a:p>
          </p:txBody>
        </p:sp>
        <p:grpSp>
          <p:nvGrpSpPr>
            <p:cNvPr id="5" name="Group 20"/>
            <p:cNvGrpSpPr/>
            <p:nvPr/>
          </p:nvGrpSpPr>
          <p:grpSpPr bwMode="auto">
            <a:xfrm>
              <a:off x="192" y="0"/>
              <a:ext cx="1056" cy="96"/>
              <a:chOff x="0" y="0"/>
              <a:chExt cx="3792" cy="192"/>
            </a:xfrm>
          </p:grpSpPr>
          <p:sp>
            <p:nvSpPr>
              <p:cNvPr id="6" name="Line 21"/>
              <p:cNvSpPr>
                <a:spLocks noChangeShapeType="1"/>
              </p:cNvSpPr>
              <p:nvPr/>
            </p:nvSpPr>
            <p:spPr bwMode="auto">
              <a:xfrm>
                <a:off x="0" y="0"/>
                <a:ext cx="3792" cy="0"/>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7" name="Line 22"/>
              <p:cNvSpPr>
                <a:spLocks noChangeShapeType="1"/>
              </p:cNvSpPr>
              <p:nvPr/>
            </p:nvSpPr>
            <p:spPr bwMode="auto">
              <a:xfrm flipV="1">
                <a:off x="14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8" name="Line 23"/>
              <p:cNvSpPr>
                <a:spLocks noChangeShapeType="1"/>
              </p:cNvSpPr>
              <p:nvPr/>
            </p:nvSpPr>
            <p:spPr bwMode="auto">
              <a:xfrm flipV="1">
                <a:off x="33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9" name="Line 24"/>
              <p:cNvSpPr>
                <a:spLocks noChangeShapeType="1"/>
              </p:cNvSpPr>
              <p:nvPr/>
            </p:nvSpPr>
            <p:spPr bwMode="auto">
              <a:xfrm flipV="1">
                <a:off x="52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0" name="Line 25"/>
              <p:cNvSpPr>
                <a:spLocks noChangeShapeType="1"/>
              </p:cNvSpPr>
              <p:nvPr/>
            </p:nvSpPr>
            <p:spPr bwMode="auto">
              <a:xfrm flipV="1">
                <a:off x="72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1" name="Line 26"/>
              <p:cNvSpPr>
                <a:spLocks noChangeShapeType="1"/>
              </p:cNvSpPr>
              <p:nvPr/>
            </p:nvSpPr>
            <p:spPr bwMode="auto">
              <a:xfrm flipV="1">
                <a:off x="91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2" name="Line 27"/>
              <p:cNvSpPr>
                <a:spLocks noChangeShapeType="1"/>
              </p:cNvSpPr>
              <p:nvPr/>
            </p:nvSpPr>
            <p:spPr bwMode="auto">
              <a:xfrm flipV="1">
                <a:off x="110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 name="Line 28"/>
              <p:cNvSpPr>
                <a:spLocks noChangeShapeType="1"/>
              </p:cNvSpPr>
              <p:nvPr/>
            </p:nvSpPr>
            <p:spPr bwMode="auto">
              <a:xfrm flipV="1">
                <a:off x="129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4" name="Line 29"/>
              <p:cNvSpPr>
                <a:spLocks noChangeShapeType="1"/>
              </p:cNvSpPr>
              <p:nvPr/>
            </p:nvSpPr>
            <p:spPr bwMode="auto">
              <a:xfrm flipV="1">
                <a:off x="148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5" name="Line 30"/>
              <p:cNvSpPr>
                <a:spLocks noChangeShapeType="1"/>
              </p:cNvSpPr>
              <p:nvPr/>
            </p:nvSpPr>
            <p:spPr bwMode="auto">
              <a:xfrm flipV="1">
                <a:off x="168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6" name="Line 31"/>
              <p:cNvSpPr>
                <a:spLocks noChangeShapeType="1"/>
              </p:cNvSpPr>
              <p:nvPr/>
            </p:nvSpPr>
            <p:spPr bwMode="auto">
              <a:xfrm flipV="1">
                <a:off x="187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7" name="Line 32"/>
              <p:cNvSpPr>
                <a:spLocks noChangeShapeType="1"/>
              </p:cNvSpPr>
              <p:nvPr/>
            </p:nvSpPr>
            <p:spPr bwMode="auto">
              <a:xfrm flipV="1">
                <a:off x="206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8" name="Line 33"/>
              <p:cNvSpPr>
                <a:spLocks noChangeShapeType="1"/>
              </p:cNvSpPr>
              <p:nvPr/>
            </p:nvSpPr>
            <p:spPr bwMode="auto">
              <a:xfrm flipV="1">
                <a:off x="225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9" name="Line 34"/>
              <p:cNvSpPr>
                <a:spLocks noChangeShapeType="1"/>
              </p:cNvSpPr>
              <p:nvPr/>
            </p:nvSpPr>
            <p:spPr bwMode="auto">
              <a:xfrm flipV="1">
                <a:off x="244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0" name="Line 35"/>
              <p:cNvSpPr>
                <a:spLocks noChangeShapeType="1"/>
              </p:cNvSpPr>
              <p:nvPr/>
            </p:nvSpPr>
            <p:spPr bwMode="auto">
              <a:xfrm flipV="1">
                <a:off x="264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 name="Line 36"/>
              <p:cNvSpPr>
                <a:spLocks noChangeShapeType="1"/>
              </p:cNvSpPr>
              <p:nvPr/>
            </p:nvSpPr>
            <p:spPr bwMode="auto">
              <a:xfrm flipV="1">
                <a:off x="283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2" name="Line 37"/>
              <p:cNvSpPr>
                <a:spLocks noChangeShapeType="1"/>
              </p:cNvSpPr>
              <p:nvPr/>
            </p:nvSpPr>
            <p:spPr bwMode="auto">
              <a:xfrm flipV="1">
                <a:off x="302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3" name="Line 38"/>
              <p:cNvSpPr>
                <a:spLocks noChangeShapeType="1"/>
              </p:cNvSpPr>
              <p:nvPr/>
            </p:nvSpPr>
            <p:spPr bwMode="auto">
              <a:xfrm flipV="1">
                <a:off x="321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4" name="Line 39"/>
              <p:cNvSpPr>
                <a:spLocks noChangeShapeType="1"/>
              </p:cNvSpPr>
              <p:nvPr/>
            </p:nvSpPr>
            <p:spPr bwMode="auto">
              <a:xfrm flipV="1">
                <a:off x="340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5" name="Line 40"/>
              <p:cNvSpPr>
                <a:spLocks noChangeShapeType="1"/>
              </p:cNvSpPr>
              <p:nvPr/>
            </p:nvSpPr>
            <p:spPr bwMode="auto">
              <a:xfrm flipV="1">
                <a:off x="360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grpSp>
      <p:grpSp>
        <p:nvGrpSpPr>
          <p:cNvPr id="21550" name="Group 46"/>
          <p:cNvGrpSpPr/>
          <p:nvPr/>
        </p:nvGrpSpPr>
        <p:grpSpPr bwMode="auto">
          <a:xfrm>
            <a:off x="8641715" y="3542030"/>
            <a:ext cx="827405" cy="807085"/>
            <a:chOff x="0" y="0"/>
            <a:chExt cx="1440" cy="1440"/>
          </a:xfrm>
        </p:grpSpPr>
        <p:sp>
          <p:nvSpPr>
            <p:cNvPr id="21551" name="Line 47"/>
            <p:cNvSpPr>
              <a:spLocks noChangeShapeType="1"/>
            </p:cNvSpPr>
            <p:nvPr/>
          </p:nvSpPr>
          <p:spPr bwMode="auto">
            <a:xfrm flipV="1">
              <a:off x="672" y="0"/>
              <a:ext cx="768" cy="768"/>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52" name="Line 48"/>
            <p:cNvSpPr>
              <a:spLocks noChangeShapeType="1"/>
            </p:cNvSpPr>
            <p:nvPr/>
          </p:nvSpPr>
          <p:spPr bwMode="auto">
            <a:xfrm flipV="1">
              <a:off x="0" y="720"/>
              <a:ext cx="720" cy="720"/>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6" name="Group 13"/>
          <p:cNvGrpSpPr/>
          <p:nvPr/>
        </p:nvGrpSpPr>
        <p:grpSpPr bwMode="auto">
          <a:xfrm>
            <a:off x="7781290" y="5536565"/>
            <a:ext cx="708025" cy="762000"/>
            <a:chOff x="0" y="0"/>
            <a:chExt cx="1392" cy="1392"/>
          </a:xfrm>
        </p:grpSpPr>
        <p:sp>
          <p:nvSpPr>
            <p:cNvPr id="27" name="Line 14"/>
            <p:cNvSpPr>
              <a:spLocks noChangeShapeType="1"/>
            </p:cNvSpPr>
            <p:nvPr/>
          </p:nvSpPr>
          <p:spPr bwMode="auto">
            <a:xfrm>
              <a:off x="0" y="0"/>
              <a:ext cx="864" cy="864"/>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sp>
          <p:nvSpPr>
            <p:cNvPr id="28" name="Line 15"/>
            <p:cNvSpPr>
              <a:spLocks noChangeShapeType="1"/>
            </p:cNvSpPr>
            <p:nvPr/>
          </p:nvSpPr>
          <p:spPr bwMode="auto">
            <a:xfrm>
              <a:off x="672" y="672"/>
              <a:ext cx="720" cy="720"/>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9" name="Group 46"/>
          <p:cNvGrpSpPr/>
          <p:nvPr/>
        </p:nvGrpSpPr>
        <p:grpSpPr bwMode="auto">
          <a:xfrm>
            <a:off x="8475345" y="5536565"/>
            <a:ext cx="748665" cy="762000"/>
            <a:chOff x="0" y="0"/>
            <a:chExt cx="1440" cy="1440"/>
          </a:xfrm>
        </p:grpSpPr>
        <p:sp>
          <p:nvSpPr>
            <p:cNvPr id="30" name="Line 47"/>
            <p:cNvSpPr>
              <a:spLocks noChangeShapeType="1"/>
            </p:cNvSpPr>
            <p:nvPr/>
          </p:nvSpPr>
          <p:spPr bwMode="auto">
            <a:xfrm flipV="1">
              <a:off x="672" y="0"/>
              <a:ext cx="768" cy="768"/>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31" name="Line 48"/>
            <p:cNvSpPr>
              <a:spLocks noChangeShapeType="1"/>
            </p:cNvSpPr>
            <p:nvPr/>
          </p:nvSpPr>
          <p:spPr bwMode="auto">
            <a:xfrm flipV="1">
              <a:off x="0" y="720"/>
              <a:ext cx="720" cy="720"/>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55"/>
                                        </p:tgtEl>
                                        <p:attrNameLst>
                                          <p:attrName>style.visibility</p:attrName>
                                        </p:attrNameLst>
                                      </p:cBhvr>
                                      <p:to>
                                        <p:strVal val="visible"/>
                                      </p:to>
                                    </p:set>
                                    <p:animEffect transition="in" filter="blinds(horizontal)">
                                      <p:cBhvr>
                                        <p:cTn id="7" dur="500"/>
                                        <p:tgtEl>
                                          <p:spTgt spid="22555"/>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nodeType="withEffect">
                                  <p:stCondLst>
                                    <p:cond delay="0"/>
                                  </p:stCondLst>
                                  <p:childTnLst>
                                    <p:set>
                                      <p:cBhvr>
                                        <p:cTn id="12" dur="1" fill="hold">
                                          <p:stCondLst>
                                            <p:cond delay="0"/>
                                          </p:stCondLst>
                                        </p:cTn>
                                        <p:tgtEl>
                                          <p:spTgt spid="21550"/>
                                        </p:tgtEl>
                                        <p:attrNameLst>
                                          <p:attrName>style.visibility</p:attrName>
                                        </p:attrNameLst>
                                      </p:cBhvr>
                                      <p:to>
                                        <p:strVal val="visible"/>
                                      </p:to>
                                    </p:set>
                                    <p:animEffect transition="in" filter="blinds(horizontal)">
                                      <p:cBhvr>
                                        <p:cTn id="13" dur="500"/>
                                        <p:tgtEl>
                                          <p:spTgt spid="2155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2556"/>
                                        </p:tgtEl>
                                        <p:attrNameLst>
                                          <p:attrName>style.visibility</p:attrName>
                                        </p:attrNameLst>
                                      </p:cBhvr>
                                      <p:to>
                                        <p:strVal val="visible"/>
                                      </p:to>
                                    </p:set>
                                    <p:animEffect transition="in" filter="blinds(horizontal)">
                                      <p:cBhvr>
                                        <p:cTn id="18" dur="500"/>
                                        <p:tgtEl>
                                          <p:spTgt spid="2255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2557"/>
                                        </p:tgtEl>
                                        <p:attrNameLst>
                                          <p:attrName>style.visibility</p:attrName>
                                        </p:attrNameLst>
                                      </p:cBhvr>
                                      <p:to>
                                        <p:strVal val="visible"/>
                                      </p:to>
                                    </p:set>
                                    <p:animEffect transition="in" filter="blinds(horizontal)">
                                      <p:cBhvr>
                                        <p:cTn id="21" dur="500"/>
                                        <p:tgtEl>
                                          <p:spTgt spid="2255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2558"/>
                                        </p:tgtEl>
                                        <p:attrNameLst>
                                          <p:attrName>style.visibility</p:attrName>
                                        </p:attrNameLst>
                                      </p:cBhvr>
                                      <p:to>
                                        <p:strVal val="visible"/>
                                      </p:to>
                                    </p:set>
                                    <p:animEffect transition="in" filter="blinds(horizontal)">
                                      <p:cBhvr>
                                        <p:cTn id="24" dur="500"/>
                                        <p:tgtEl>
                                          <p:spTgt spid="2255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2559"/>
                                        </p:tgtEl>
                                        <p:attrNameLst>
                                          <p:attrName>style.visibility</p:attrName>
                                        </p:attrNameLst>
                                      </p:cBhvr>
                                      <p:to>
                                        <p:strVal val="visible"/>
                                      </p:to>
                                    </p:set>
                                    <p:animEffect transition="in" filter="blinds(horizontal)">
                                      <p:cBhvr>
                                        <p:cTn id="27" dur="500"/>
                                        <p:tgtEl>
                                          <p:spTgt spid="2255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2560"/>
                                        </p:tgtEl>
                                        <p:attrNameLst>
                                          <p:attrName>style.visibility</p:attrName>
                                        </p:attrNameLst>
                                      </p:cBhvr>
                                      <p:to>
                                        <p:strVal val="visible"/>
                                      </p:to>
                                    </p:set>
                                    <p:animEffect transition="in" filter="blinds(horizontal)">
                                      <p:cBhvr>
                                        <p:cTn id="30" dur="500"/>
                                        <p:tgtEl>
                                          <p:spTgt spid="22560"/>
                                        </p:tgtEl>
                                      </p:cBhvr>
                                    </p:animEffect>
                                  </p:childTnLst>
                                </p:cTn>
                              </p:par>
                              <p:par>
                                <p:cTn id="31" presetID="3" presetClass="entr" presetSubtype="1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linds(horizontal)">
                                      <p:cBhvr>
                                        <p:cTn id="33" dur="500"/>
                                        <p:tgtEl>
                                          <p:spTgt spid="26"/>
                                        </p:tgtEl>
                                      </p:cBhvr>
                                    </p:animEffect>
                                  </p:childTnLst>
                                </p:cTn>
                              </p:par>
                              <p:par>
                                <p:cTn id="34" presetID="3" presetClass="entr" presetSubtype="1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blinds(horizontal)">
                                      <p:cBhvr>
                                        <p:cTn id="3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5" grpId="0"/>
      <p:bldP spid="22556" grpId="0"/>
      <p:bldP spid="22557" grpId="0" animBg="1"/>
      <p:bldP spid="22558" grpId="0"/>
      <p:bldP spid="22559" grpId="0"/>
      <p:bldP spid="225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01495" y="4241165"/>
            <a:ext cx="295275"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Text Box 4"/>
          <p:cNvSpPr txBox="1">
            <a:spLocks noChangeArrowheads="1"/>
          </p:cNvSpPr>
          <p:nvPr/>
        </p:nvSpPr>
        <p:spPr bwMode="auto">
          <a:xfrm>
            <a:off x="382270" y="1558925"/>
            <a:ext cx="7777163"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latin typeface="Times New Roman" panose="02020603050405020304" pitchFamily="18" charset="0"/>
                <a:ea typeface="楷体" panose="02010609060101010101" charset="-122"/>
              </a:rPr>
              <a:t>根据光的反射规律画出反射光线：</a:t>
            </a:r>
          </a:p>
        </p:txBody>
      </p:sp>
      <p:sp>
        <p:nvSpPr>
          <p:cNvPr id="21509" name="Text Box 5"/>
          <p:cNvSpPr txBox="1">
            <a:spLocks noChangeArrowheads="1"/>
          </p:cNvSpPr>
          <p:nvPr/>
        </p:nvSpPr>
        <p:spPr bwMode="auto">
          <a:xfrm>
            <a:off x="3491230" y="2918460"/>
            <a:ext cx="7874000" cy="1383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800" b="1">
                <a:solidFill>
                  <a:srgbClr val="FF0000"/>
                </a:solidFill>
                <a:latin typeface="Times New Roman" panose="02020603050405020304" pitchFamily="18" charset="0"/>
                <a:ea typeface="楷体" panose="02010609060101010101" charset="-122"/>
              </a:rPr>
              <a:t>1</a:t>
            </a:r>
            <a:r>
              <a:rPr lang="zh-CN" altLang="en-US" sz="2800" b="1">
                <a:solidFill>
                  <a:srgbClr val="FF0000"/>
                </a:solidFill>
                <a:latin typeface="Times New Roman" panose="02020603050405020304" pitchFamily="18" charset="0"/>
                <a:ea typeface="楷体" panose="02010609060101010101" charset="-122"/>
              </a:rPr>
              <a:t>、首先找到入射点，过入射点做反射面的垂线为法线，法线要画成虚线。</a:t>
            </a:r>
          </a:p>
        </p:txBody>
      </p:sp>
      <p:sp>
        <p:nvSpPr>
          <p:cNvPr id="21510" name="Text Box 6"/>
          <p:cNvSpPr txBox="1">
            <a:spLocks noChangeArrowheads="1"/>
          </p:cNvSpPr>
          <p:nvPr/>
        </p:nvSpPr>
        <p:spPr bwMode="auto">
          <a:xfrm>
            <a:off x="3491230" y="4398010"/>
            <a:ext cx="6443663"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pPr>
            <a:r>
              <a:rPr lang="en-US" sz="2800" b="1">
                <a:solidFill>
                  <a:srgbClr val="FF0000"/>
                </a:solidFill>
                <a:latin typeface="Times New Roman" panose="02020603050405020304" pitchFamily="18" charset="0"/>
                <a:ea typeface="楷体" panose="02010609060101010101" charset="-122"/>
              </a:rPr>
              <a:t>2</a:t>
            </a:r>
            <a:r>
              <a:rPr lang="zh-CN" altLang="en-US" sz="2800" b="1">
                <a:solidFill>
                  <a:srgbClr val="FF0000"/>
                </a:solidFill>
                <a:latin typeface="Times New Roman" panose="02020603050405020304" pitchFamily="18" charset="0"/>
                <a:ea typeface="楷体" panose="02010609060101010101" charset="-122"/>
              </a:rPr>
              <a:t>、找出入射角，并量出入射角的大小。</a:t>
            </a:r>
          </a:p>
        </p:txBody>
      </p:sp>
      <p:grpSp>
        <p:nvGrpSpPr>
          <p:cNvPr id="21511" name="Group 7"/>
          <p:cNvGrpSpPr/>
          <p:nvPr/>
        </p:nvGrpSpPr>
        <p:grpSpPr bwMode="auto">
          <a:xfrm>
            <a:off x="3491230" y="2183765"/>
            <a:ext cx="1447800" cy="762000"/>
            <a:chOff x="0" y="0"/>
            <a:chExt cx="912" cy="480"/>
          </a:xfrm>
        </p:grpSpPr>
        <p:sp>
          <p:nvSpPr>
            <p:cNvPr id="21512" name="AutoShape 8"/>
            <p:cNvSpPr>
              <a:spLocks noChangeArrowheads="1"/>
            </p:cNvSpPr>
            <p:nvPr/>
          </p:nvSpPr>
          <p:spPr bwMode="auto">
            <a:xfrm>
              <a:off x="0" y="0"/>
              <a:ext cx="912" cy="480"/>
            </a:xfrm>
            <a:prstGeom prst="roundRect">
              <a:avLst>
                <a:gd name="adj" fmla="val 42273"/>
              </a:avLst>
            </a:prstGeom>
            <a:gradFill rotWithShape="1">
              <a:gsLst>
                <a:gs pos="0">
                  <a:schemeClr val="accent1"/>
                </a:gs>
                <a:gs pos="50000">
                  <a:srgbClr val="EBF8FF"/>
                </a:gs>
                <a:gs pos="100000">
                  <a:schemeClr val="accent1"/>
                </a:gs>
              </a:gsLst>
              <a:lin ang="0" scaled="1"/>
            </a:gradFill>
            <a:ln>
              <a:noFill/>
            </a:ln>
            <a:effectLst>
              <a:outerShdw dist="35921" dir="2700000" algn="ctr" rotWithShape="0">
                <a:srgbClr val="808080">
                  <a:alpha val="50000"/>
                </a:srgbClr>
              </a:outerShdw>
            </a:effectLst>
            <a:extLst>
              <a:ext uri="{91240B29-F687-4F45-9708-019B960494DF}">
                <a14:hiddenLine xmlns:a14="http://schemas.microsoft.com/office/drawing/2010/main" xmlns="" w="9525">
                  <a:solidFill>
                    <a:srgbClr val="000000"/>
                  </a:solidFill>
                  <a:round/>
                </a14:hiddenLine>
              </a:ext>
            </a:extLst>
          </p:spPr>
          <p:txBody>
            <a:bodyPr wrap="none" anchor="ctr"/>
            <a:lstStyle/>
            <a:p>
              <a:endParaRPr lang="zh-CN" altLang="en-US" b="1">
                <a:latin typeface="Times New Roman" panose="02020603050405020304" pitchFamily="18" charset="0"/>
                <a:ea typeface="楷体" panose="02010609060101010101" charset="-122"/>
              </a:endParaRPr>
            </a:p>
          </p:txBody>
        </p:sp>
        <p:sp>
          <p:nvSpPr>
            <p:cNvPr id="21513" name="Text Box 9"/>
            <p:cNvSpPr txBox="1">
              <a:spLocks noChangeArrowheads="1"/>
            </p:cNvSpPr>
            <p:nvPr/>
          </p:nvSpPr>
          <p:spPr bwMode="auto">
            <a:xfrm>
              <a:off x="144" y="29"/>
              <a:ext cx="768" cy="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3600" b="1">
                  <a:solidFill>
                    <a:srgbClr val="CC0000"/>
                  </a:solidFill>
                  <a:latin typeface="Times New Roman" panose="02020603050405020304" pitchFamily="18" charset="0"/>
                  <a:ea typeface="楷体" panose="02010609060101010101" charset="-122"/>
                </a:rPr>
                <a:t>画法：</a:t>
              </a:r>
            </a:p>
          </p:txBody>
        </p:sp>
      </p:grpSp>
      <p:sp>
        <p:nvSpPr>
          <p:cNvPr id="21514" name="Text Box 10"/>
          <p:cNvSpPr txBox="1">
            <a:spLocks noChangeArrowheads="1"/>
          </p:cNvSpPr>
          <p:nvPr/>
        </p:nvSpPr>
        <p:spPr bwMode="auto">
          <a:xfrm>
            <a:off x="734060" y="5281930"/>
            <a:ext cx="214820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1" dirty="0">
                <a:solidFill>
                  <a:schemeClr val="tx1"/>
                </a:solidFill>
                <a:latin typeface="Times New Roman" panose="02020603050405020304" pitchFamily="18" charset="0"/>
                <a:ea typeface="楷体" panose="02010609060101010101" charset="-122"/>
                <a:sym typeface="Symbol" panose="05050102010706020507" pitchFamily="18" charset="2"/>
              </a:rPr>
              <a:t> </a:t>
            </a:r>
            <a:r>
              <a:rPr lang="el-GR" altLang="en-US" sz="2400" b="1" dirty="0">
                <a:solidFill>
                  <a:schemeClr val="tx1"/>
                </a:solidFill>
                <a:latin typeface="Times New Roman" panose="02020603050405020304" pitchFamily="18" charset="0"/>
                <a:ea typeface="楷体" panose="02010609060101010101" charset="-122"/>
              </a:rPr>
              <a:t>r</a:t>
            </a:r>
            <a:r>
              <a:rPr lang="en-US" sz="2400" b="1" dirty="0">
                <a:solidFill>
                  <a:schemeClr val="tx1"/>
                </a:solidFill>
                <a:latin typeface="Times New Roman" panose="02020603050405020304" pitchFamily="18" charset="0"/>
                <a:ea typeface="楷体" panose="02010609060101010101" charset="-122"/>
                <a:sym typeface="Symbol" panose="05050102010706020507" pitchFamily="18" charset="2"/>
              </a:rPr>
              <a:t> </a:t>
            </a:r>
            <a:r>
              <a:rPr lang="en-US" sz="2400" b="1" dirty="0">
                <a:solidFill>
                  <a:schemeClr val="tx1"/>
                </a:solidFill>
                <a:latin typeface="Times New Roman" panose="02020603050405020304" pitchFamily="18" charset="0"/>
                <a:ea typeface="楷体" panose="02010609060101010101" charset="-122"/>
              </a:rPr>
              <a:t>= </a:t>
            </a:r>
            <a:r>
              <a:rPr lang="en-US" sz="2400" b="1" dirty="0">
                <a:solidFill>
                  <a:schemeClr val="tx1"/>
                </a:solidFill>
                <a:latin typeface="Times New Roman" panose="02020603050405020304" pitchFamily="18" charset="0"/>
                <a:ea typeface="楷体" panose="02010609060101010101" charset="-122"/>
                <a:sym typeface="Symbol" panose="05050102010706020507" pitchFamily="18" charset="2"/>
              </a:rPr>
              <a:t> </a:t>
            </a:r>
            <a:r>
              <a:rPr lang="el-GR" altLang="en-US" sz="2400" b="1" dirty="0">
                <a:solidFill>
                  <a:schemeClr val="tx1"/>
                </a:solidFill>
                <a:latin typeface="Times New Roman" panose="02020603050405020304" pitchFamily="18" charset="0"/>
                <a:ea typeface="楷体" panose="02010609060101010101" charset="-122"/>
              </a:rPr>
              <a:t>i</a:t>
            </a:r>
            <a:r>
              <a:rPr lang="en-US" sz="2400" b="1" dirty="0">
                <a:solidFill>
                  <a:schemeClr val="tx1"/>
                </a:solidFill>
                <a:latin typeface="Times New Roman" panose="02020603050405020304" pitchFamily="18" charset="0"/>
                <a:ea typeface="楷体" panose="02010609060101010101" charset="-122"/>
              </a:rPr>
              <a:t> </a:t>
            </a:r>
          </a:p>
        </p:txBody>
      </p:sp>
      <p:sp>
        <p:nvSpPr>
          <p:cNvPr id="21515" name="Text Box 11"/>
          <p:cNvSpPr txBox="1">
            <a:spLocks noChangeArrowheads="1"/>
          </p:cNvSpPr>
          <p:nvPr/>
        </p:nvSpPr>
        <p:spPr bwMode="auto">
          <a:xfrm>
            <a:off x="3491230" y="5029835"/>
            <a:ext cx="8266430" cy="737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sz="2800" b="1" dirty="0">
                <a:solidFill>
                  <a:srgbClr val="FF0000"/>
                </a:solidFill>
                <a:latin typeface="Times New Roman" panose="02020603050405020304" pitchFamily="18" charset="0"/>
                <a:ea typeface="楷体" panose="02010609060101010101" charset="-122"/>
              </a:rPr>
              <a:t>3</a:t>
            </a:r>
            <a:r>
              <a:rPr lang="zh-CN" altLang="en-US" sz="2800" b="1" dirty="0">
                <a:solidFill>
                  <a:srgbClr val="FF0000"/>
                </a:solidFill>
                <a:latin typeface="Times New Roman" panose="02020603050405020304" pitchFamily="18" charset="0"/>
                <a:ea typeface="楷体" panose="02010609060101010101" charset="-122"/>
              </a:rPr>
              <a:t>、过入射点和法线做一角，使反射角与入射角相等。</a:t>
            </a:r>
          </a:p>
        </p:txBody>
      </p:sp>
      <p:sp>
        <p:nvSpPr>
          <p:cNvPr id="21516" name="Text Box 12"/>
          <p:cNvSpPr txBox="1">
            <a:spLocks noChangeArrowheads="1"/>
          </p:cNvSpPr>
          <p:nvPr/>
        </p:nvSpPr>
        <p:spPr bwMode="auto">
          <a:xfrm>
            <a:off x="3491230" y="5927725"/>
            <a:ext cx="7168515"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800" b="1">
                <a:solidFill>
                  <a:srgbClr val="FF0000"/>
                </a:solidFill>
                <a:latin typeface="Times New Roman" panose="02020603050405020304" pitchFamily="18" charset="0"/>
                <a:ea typeface="楷体" panose="02010609060101010101" charset="-122"/>
              </a:rPr>
              <a:t>4</a:t>
            </a:r>
            <a:r>
              <a:rPr lang="zh-CN" altLang="en-US" sz="2800" b="1">
                <a:solidFill>
                  <a:srgbClr val="FF0000"/>
                </a:solidFill>
                <a:latin typeface="Times New Roman" panose="02020603050405020304" pitchFamily="18" charset="0"/>
                <a:ea typeface="楷体" panose="02010609060101010101" charset="-122"/>
              </a:rPr>
              <a:t>、在反射方向上标上箭头表示方向。</a:t>
            </a:r>
            <a:r>
              <a:rPr lang="zh-CN" altLang="en-US" sz="2800" b="1">
                <a:solidFill>
                  <a:srgbClr val="FFFF00"/>
                </a:solidFill>
                <a:latin typeface="Times New Roman" panose="02020603050405020304" pitchFamily="18" charset="0"/>
                <a:ea typeface="楷体" panose="02010609060101010101" charset="-122"/>
              </a:rPr>
              <a:t> </a:t>
            </a:r>
          </a:p>
        </p:txBody>
      </p:sp>
      <p:grpSp>
        <p:nvGrpSpPr>
          <p:cNvPr id="21517" name="Group 13"/>
          <p:cNvGrpSpPr/>
          <p:nvPr/>
        </p:nvGrpSpPr>
        <p:grpSpPr bwMode="auto">
          <a:xfrm>
            <a:off x="734695" y="3402965"/>
            <a:ext cx="1066800" cy="1143000"/>
            <a:chOff x="0" y="0"/>
            <a:chExt cx="1392" cy="1392"/>
          </a:xfrm>
        </p:grpSpPr>
        <p:sp>
          <p:nvSpPr>
            <p:cNvPr id="21518" name="Line 14"/>
            <p:cNvSpPr>
              <a:spLocks noChangeShapeType="1"/>
            </p:cNvSpPr>
            <p:nvPr/>
          </p:nvSpPr>
          <p:spPr bwMode="auto">
            <a:xfrm>
              <a:off x="0" y="0"/>
              <a:ext cx="864" cy="864"/>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sp>
          <p:nvSpPr>
            <p:cNvPr id="21519" name="Line 15"/>
            <p:cNvSpPr>
              <a:spLocks noChangeShapeType="1"/>
            </p:cNvSpPr>
            <p:nvPr/>
          </p:nvSpPr>
          <p:spPr bwMode="auto">
            <a:xfrm>
              <a:off x="672" y="672"/>
              <a:ext cx="720" cy="720"/>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21520" name="Line 16"/>
          <p:cNvSpPr>
            <a:spLocks noChangeShapeType="1"/>
          </p:cNvSpPr>
          <p:nvPr/>
        </p:nvSpPr>
        <p:spPr bwMode="auto">
          <a:xfrm>
            <a:off x="1801495" y="2869565"/>
            <a:ext cx="0" cy="1752600"/>
          </a:xfrm>
          <a:prstGeom prst="line">
            <a:avLst/>
          </a:prstGeom>
          <a:noFill/>
          <a:ln w="19050" cmpd="sng">
            <a:solidFill>
              <a:schemeClr val="tx1"/>
            </a:solidFill>
            <a:prstDash val="sysDot"/>
            <a:round/>
          </a:ln>
          <a:extLst>
            <a:ext uri="{909E8E84-426E-40DD-AFC4-6F175D3DCCD1}">
              <a14:hiddenFill xmlns:a14="http://schemas.microsoft.com/office/drawing/2010/main" xmlns="">
                <a:noFill/>
              </a14:hiddenFill>
            </a:ext>
          </a:extLst>
        </p:spPr>
        <p:txBody>
          <a:bodyPr/>
          <a:lstStyle/>
          <a:p>
            <a:endParaRPr lang="zh-CN" altLang="en-US"/>
          </a:p>
        </p:txBody>
      </p:sp>
      <p:grpSp>
        <p:nvGrpSpPr>
          <p:cNvPr id="21521" name="Group 17"/>
          <p:cNvGrpSpPr/>
          <p:nvPr/>
        </p:nvGrpSpPr>
        <p:grpSpPr bwMode="auto">
          <a:xfrm>
            <a:off x="734695" y="4545965"/>
            <a:ext cx="2514600" cy="536575"/>
            <a:chOff x="0" y="0"/>
            <a:chExt cx="1584" cy="338"/>
          </a:xfrm>
        </p:grpSpPr>
        <p:sp>
          <p:nvSpPr>
            <p:cNvPr id="21522" name="Text Box 18"/>
            <p:cNvSpPr txBox="1">
              <a:spLocks noChangeArrowheads="1"/>
            </p:cNvSpPr>
            <p:nvPr/>
          </p:nvSpPr>
          <p:spPr bwMode="auto">
            <a:xfrm>
              <a:off x="0" y="48"/>
              <a:ext cx="202"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Times New Roman" panose="02020603050405020304" pitchFamily="18" charset="0"/>
                  <a:ea typeface="楷体" panose="02010609060101010101" charset="-122"/>
                </a:rPr>
                <a:t>M</a:t>
              </a:r>
            </a:p>
          </p:txBody>
        </p:sp>
        <p:sp>
          <p:nvSpPr>
            <p:cNvPr id="21523" name="Text Box 19"/>
            <p:cNvSpPr txBox="1">
              <a:spLocks noChangeArrowheads="1"/>
            </p:cNvSpPr>
            <p:nvPr/>
          </p:nvSpPr>
          <p:spPr bwMode="auto">
            <a:xfrm>
              <a:off x="1056" y="48"/>
              <a:ext cx="528"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Times New Roman" panose="02020603050405020304" pitchFamily="18" charset="0"/>
                  <a:ea typeface="楷体" panose="02010609060101010101" charset="-122"/>
                </a:rPr>
                <a:t>M′</a:t>
              </a:r>
            </a:p>
          </p:txBody>
        </p:sp>
        <p:grpSp>
          <p:nvGrpSpPr>
            <p:cNvPr id="21524" name="Group 20"/>
            <p:cNvGrpSpPr/>
            <p:nvPr/>
          </p:nvGrpSpPr>
          <p:grpSpPr bwMode="auto">
            <a:xfrm>
              <a:off x="192" y="0"/>
              <a:ext cx="1056" cy="96"/>
              <a:chOff x="0" y="0"/>
              <a:chExt cx="3792" cy="192"/>
            </a:xfrm>
          </p:grpSpPr>
          <p:sp>
            <p:nvSpPr>
              <p:cNvPr id="21525" name="Line 21"/>
              <p:cNvSpPr>
                <a:spLocks noChangeShapeType="1"/>
              </p:cNvSpPr>
              <p:nvPr/>
            </p:nvSpPr>
            <p:spPr bwMode="auto">
              <a:xfrm>
                <a:off x="0" y="0"/>
                <a:ext cx="3792" cy="0"/>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6" name="Line 22"/>
              <p:cNvSpPr>
                <a:spLocks noChangeShapeType="1"/>
              </p:cNvSpPr>
              <p:nvPr/>
            </p:nvSpPr>
            <p:spPr bwMode="auto">
              <a:xfrm flipV="1">
                <a:off x="14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7" name="Line 23"/>
              <p:cNvSpPr>
                <a:spLocks noChangeShapeType="1"/>
              </p:cNvSpPr>
              <p:nvPr/>
            </p:nvSpPr>
            <p:spPr bwMode="auto">
              <a:xfrm flipV="1">
                <a:off x="33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8" name="Line 24"/>
              <p:cNvSpPr>
                <a:spLocks noChangeShapeType="1"/>
              </p:cNvSpPr>
              <p:nvPr/>
            </p:nvSpPr>
            <p:spPr bwMode="auto">
              <a:xfrm flipV="1">
                <a:off x="52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9" name="Line 25"/>
              <p:cNvSpPr>
                <a:spLocks noChangeShapeType="1"/>
              </p:cNvSpPr>
              <p:nvPr/>
            </p:nvSpPr>
            <p:spPr bwMode="auto">
              <a:xfrm flipV="1">
                <a:off x="72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0" name="Line 26"/>
              <p:cNvSpPr>
                <a:spLocks noChangeShapeType="1"/>
              </p:cNvSpPr>
              <p:nvPr/>
            </p:nvSpPr>
            <p:spPr bwMode="auto">
              <a:xfrm flipV="1">
                <a:off x="91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1" name="Line 27"/>
              <p:cNvSpPr>
                <a:spLocks noChangeShapeType="1"/>
              </p:cNvSpPr>
              <p:nvPr/>
            </p:nvSpPr>
            <p:spPr bwMode="auto">
              <a:xfrm flipV="1">
                <a:off x="110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2" name="Line 28"/>
              <p:cNvSpPr>
                <a:spLocks noChangeShapeType="1"/>
              </p:cNvSpPr>
              <p:nvPr/>
            </p:nvSpPr>
            <p:spPr bwMode="auto">
              <a:xfrm flipV="1">
                <a:off x="129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3" name="Line 29"/>
              <p:cNvSpPr>
                <a:spLocks noChangeShapeType="1"/>
              </p:cNvSpPr>
              <p:nvPr/>
            </p:nvSpPr>
            <p:spPr bwMode="auto">
              <a:xfrm flipV="1">
                <a:off x="148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4" name="Line 30"/>
              <p:cNvSpPr>
                <a:spLocks noChangeShapeType="1"/>
              </p:cNvSpPr>
              <p:nvPr/>
            </p:nvSpPr>
            <p:spPr bwMode="auto">
              <a:xfrm flipV="1">
                <a:off x="168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5" name="Line 31"/>
              <p:cNvSpPr>
                <a:spLocks noChangeShapeType="1"/>
              </p:cNvSpPr>
              <p:nvPr/>
            </p:nvSpPr>
            <p:spPr bwMode="auto">
              <a:xfrm flipV="1">
                <a:off x="187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6" name="Line 32"/>
              <p:cNvSpPr>
                <a:spLocks noChangeShapeType="1"/>
              </p:cNvSpPr>
              <p:nvPr/>
            </p:nvSpPr>
            <p:spPr bwMode="auto">
              <a:xfrm flipV="1">
                <a:off x="206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7" name="Line 33"/>
              <p:cNvSpPr>
                <a:spLocks noChangeShapeType="1"/>
              </p:cNvSpPr>
              <p:nvPr/>
            </p:nvSpPr>
            <p:spPr bwMode="auto">
              <a:xfrm flipV="1">
                <a:off x="225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8" name="Line 34"/>
              <p:cNvSpPr>
                <a:spLocks noChangeShapeType="1"/>
              </p:cNvSpPr>
              <p:nvPr/>
            </p:nvSpPr>
            <p:spPr bwMode="auto">
              <a:xfrm flipV="1">
                <a:off x="244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9" name="Line 35"/>
              <p:cNvSpPr>
                <a:spLocks noChangeShapeType="1"/>
              </p:cNvSpPr>
              <p:nvPr/>
            </p:nvSpPr>
            <p:spPr bwMode="auto">
              <a:xfrm flipV="1">
                <a:off x="264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0" name="Line 36"/>
              <p:cNvSpPr>
                <a:spLocks noChangeShapeType="1"/>
              </p:cNvSpPr>
              <p:nvPr/>
            </p:nvSpPr>
            <p:spPr bwMode="auto">
              <a:xfrm flipV="1">
                <a:off x="283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1" name="Line 37"/>
              <p:cNvSpPr>
                <a:spLocks noChangeShapeType="1"/>
              </p:cNvSpPr>
              <p:nvPr/>
            </p:nvSpPr>
            <p:spPr bwMode="auto">
              <a:xfrm flipV="1">
                <a:off x="302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2" name="Line 38"/>
              <p:cNvSpPr>
                <a:spLocks noChangeShapeType="1"/>
              </p:cNvSpPr>
              <p:nvPr/>
            </p:nvSpPr>
            <p:spPr bwMode="auto">
              <a:xfrm flipV="1">
                <a:off x="321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3" name="Line 39"/>
              <p:cNvSpPr>
                <a:spLocks noChangeShapeType="1"/>
              </p:cNvSpPr>
              <p:nvPr/>
            </p:nvSpPr>
            <p:spPr bwMode="auto">
              <a:xfrm flipV="1">
                <a:off x="340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4" name="Line 40"/>
              <p:cNvSpPr>
                <a:spLocks noChangeShapeType="1"/>
              </p:cNvSpPr>
              <p:nvPr/>
            </p:nvSpPr>
            <p:spPr bwMode="auto">
              <a:xfrm flipV="1">
                <a:off x="360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grpSp>
      <p:sp>
        <p:nvSpPr>
          <p:cNvPr id="21545" name="Arc 41"/>
          <p:cNvSpPr/>
          <p:nvPr/>
        </p:nvSpPr>
        <p:spPr bwMode="auto">
          <a:xfrm>
            <a:off x="1268095" y="3783965"/>
            <a:ext cx="533400" cy="685800"/>
          </a:xfrm>
          <a:custGeom>
            <a:avLst/>
            <a:gdLst>
              <a:gd name="T0" fmla="*/ 0 w 15681"/>
              <a:gd name="T1" fmla="*/ 6743 h 21598"/>
              <a:gd name="T2" fmla="*/ 15407 w 15681"/>
              <a:gd name="T3" fmla="*/ -1 h 21598"/>
              <a:gd name="T4" fmla="*/ 0 w 15681"/>
              <a:gd name="T5" fmla="*/ 6743 h 21598"/>
              <a:gd name="T6" fmla="*/ 15407 w 15681"/>
              <a:gd name="T7" fmla="*/ -1 h 21598"/>
              <a:gd name="T8" fmla="*/ 15681 w 15681"/>
              <a:gd name="T9" fmla="*/ 21598 h 21598"/>
              <a:gd name="T10" fmla="*/ 0 w 15681"/>
              <a:gd name="T11" fmla="*/ 0 h 21598"/>
              <a:gd name="T12" fmla="*/ 15681 w 15681"/>
              <a:gd name="T13" fmla="*/ 21598 h 21598"/>
            </a:gdLst>
            <a:ahLst/>
            <a:cxnLst>
              <a:cxn ang="0">
                <a:pos x="T0" y="T1"/>
              </a:cxn>
              <a:cxn ang="0">
                <a:pos x="T2" y="T3"/>
              </a:cxn>
              <a:cxn ang="0">
                <a:pos x="T4" y="T5"/>
              </a:cxn>
              <a:cxn ang="0">
                <a:pos x="T6" y="T7"/>
              </a:cxn>
              <a:cxn ang="0">
                <a:pos x="T8" y="T9"/>
              </a:cxn>
            </a:cxnLst>
            <a:rect l="T10" t="T11" r="T12" b="T13"/>
            <a:pathLst>
              <a:path w="15681" h="21598" fill="none" extrusionOk="0">
                <a:moveTo>
                  <a:pt x="0" y="6743"/>
                </a:moveTo>
                <a:cubicBezTo>
                  <a:pt x="4014" y="2505"/>
                  <a:pt x="9571" y="73"/>
                  <a:pt x="15407" y="-1"/>
                </a:cubicBezTo>
              </a:path>
              <a:path w="15681" h="21598" stroke="0" extrusionOk="0">
                <a:moveTo>
                  <a:pt x="0" y="6743"/>
                </a:moveTo>
                <a:cubicBezTo>
                  <a:pt x="4014" y="2505"/>
                  <a:pt x="9571" y="73"/>
                  <a:pt x="15407" y="-1"/>
                </a:cubicBezTo>
                <a:lnTo>
                  <a:pt x="15681" y="21598"/>
                </a:lnTo>
                <a:close/>
              </a:path>
            </a:pathLst>
          </a:custGeom>
          <a:noFill/>
          <a:ln w="38100" cmpd="sng">
            <a:solidFill>
              <a:schemeClr val="tx1"/>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b="1">
              <a:latin typeface="Times New Roman" panose="02020603050405020304" pitchFamily="18" charset="0"/>
              <a:ea typeface="楷体" panose="02010609060101010101" charset="-122"/>
            </a:endParaRPr>
          </a:p>
        </p:txBody>
      </p:sp>
      <p:sp>
        <p:nvSpPr>
          <p:cNvPr id="21546" name="Arc 42"/>
          <p:cNvSpPr/>
          <p:nvPr/>
        </p:nvSpPr>
        <p:spPr bwMode="auto">
          <a:xfrm flipH="1">
            <a:off x="1801495" y="3631565"/>
            <a:ext cx="622300" cy="838200"/>
          </a:xfrm>
          <a:custGeom>
            <a:avLst/>
            <a:gdLst>
              <a:gd name="T0" fmla="*/ -1 w 16022"/>
              <a:gd name="T1" fmla="*/ 7111 h 21598"/>
              <a:gd name="T2" fmla="*/ 15748 w 16022"/>
              <a:gd name="T3" fmla="*/ -1 h 21598"/>
              <a:gd name="T4" fmla="*/ -1 w 16022"/>
              <a:gd name="T5" fmla="*/ 7111 h 21598"/>
              <a:gd name="T6" fmla="*/ 15748 w 16022"/>
              <a:gd name="T7" fmla="*/ -1 h 21598"/>
              <a:gd name="T8" fmla="*/ 16022 w 16022"/>
              <a:gd name="T9" fmla="*/ 21598 h 21598"/>
              <a:gd name="T10" fmla="*/ 0 w 16022"/>
              <a:gd name="T11" fmla="*/ 0 h 21598"/>
              <a:gd name="T12" fmla="*/ 16022 w 16022"/>
              <a:gd name="T13" fmla="*/ 21598 h 21598"/>
            </a:gdLst>
            <a:ahLst/>
            <a:cxnLst>
              <a:cxn ang="0">
                <a:pos x="T0" y="T1"/>
              </a:cxn>
              <a:cxn ang="0">
                <a:pos x="T2" y="T3"/>
              </a:cxn>
              <a:cxn ang="0">
                <a:pos x="T4" y="T5"/>
              </a:cxn>
              <a:cxn ang="0">
                <a:pos x="T6" y="T7"/>
              </a:cxn>
              <a:cxn ang="0">
                <a:pos x="T8" y="T9"/>
              </a:cxn>
            </a:cxnLst>
            <a:rect l="T10" t="T11" r="T12" b="T13"/>
            <a:pathLst>
              <a:path w="16022" h="21598" fill="none" extrusionOk="0">
                <a:moveTo>
                  <a:pt x="-1" y="7111"/>
                </a:moveTo>
                <a:cubicBezTo>
                  <a:pt x="4031" y="2652"/>
                  <a:pt x="9738" y="75"/>
                  <a:pt x="15748" y="-1"/>
                </a:cubicBezTo>
              </a:path>
              <a:path w="16022" h="21598" stroke="0" extrusionOk="0">
                <a:moveTo>
                  <a:pt x="-1" y="7111"/>
                </a:moveTo>
                <a:cubicBezTo>
                  <a:pt x="4031" y="2652"/>
                  <a:pt x="9738" y="75"/>
                  <a:pt x="15748" y="-1"/>
                </a:cubicBezTo>
                <a:lnTo>
                  <a:pt x="16022" y="21598"/>
                </a:lnTo>
                <a:close/>
              </a:path>
            </a:pathLst>
          </a:custGeom>
          <a:noFill/>
          <a:ln w="38100" cmpd="sng">
            <a:solidFill>
              <a:schemeClr val="tx1"/>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b="1">
              <a:latin typeface="Times New Roman" panose="02020603050405020304" pitchFamily="18" charset="0"/>
              <a:ea typeface="楷体" panose="02010609060101010101" charset="-122"/>
            </a:endParaRPr>
          </a:p>
        </p:txBody>
      </p:sp>
      <p:sp>
        <p:nvSpPr>
          <p:cNvPr id="21547" name="Oval 43"/>
          <p:cNvSpPr>
            <a:spLocks noChangeArrowheads="1"/>
          </p:cNvSpPr>
          <p:nvPr/>
        </p:nvSpPr>
        <p:spPr bwMode="auto">
          <a:xfrm flipH="1">
            <a:off x="1725295" y="4545965"/>
            <a:ext cx="152400" cy="76200"/>
          </a:xfrm>
          <a:prstGeom prst="ellipse">
            <a:avLst/>
          </a:prstGeom>
          <a:solidFill>
            <a:schemeClr val="accent1"/>
          </a:solidFill>
          <a:ln w="9525" cmpd="sng">
            <a:solidFill>
              <a:schemeClr val="tx1"/>
            </a:solidFill>
            <a:round/>
          </a:ln>
        </p:spPr>
        <p:txBody>
          <a:bodyPr wrap="none" anchor="ctr"/>
          <a:lstStyle/>
          <a:p>
            <a:endParaRPr lang="zh-CN" altLang="en-US" b="1">
              <a:latin typeface="Times New Roman" panose="02020603050405020304" pitchFamily="18" charset="0"/>
              <a:ea typeface="楷体" panose="02010609060101010101" charset="-122"/>
            </a:endParaRPr>
          </a:p>
        </p:txBody>
      </p:sp>
      <p:sp>
        <p:nvSpPr>
          <p:cNvPr id="21548" name="Text Box 44"/>
          <p:cNvSpPr txBox="1">
            <a:spLocks noChangeArrowheads="1"/>
          </p:cNvSpPr>
          <p:nvPr/>
        </p:nvSpPr>
        <p:spPr bwMode="auto">
          <a:xfrm>
            <a:off x="963295" y="3021965"/>
            <a:ext cx="6858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4400" b="1">
                <a:latin typeface="Times New Roman" panose="02020603050405020304" pitchFamily="18" charset="0"/>
                <a:ea typeface="楷体" panose="02010609060101010101" charset="-122"/>
              </a:rPr>
              <a:t>i</a:t>
            </a:r>
          </a:p>
        </p:txBody>
      </p:sp>
      <p:sp>
        <p:nvSpPr>
          <p:cNvPr id="21549" name="Text Box 45"/>
          <p:cNvSpPr txBox="1">
            <a:spLocks noChangeArrowheads="1"/>
          </p:cNvSpPr>
          <p:nvPr/>
        </p:nvSpPr>
        <p:spPr bwMode="auto">
          <a:xfrm>
            <a:off x="1953895" y="2945765"/>
            <a:ext cx="45720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200" b="1" dirty="0">
                <a:latin typeface="Times New Roman" panose="02020603050405020304" pitchFamily="18" charset="0"/>
                <a:ea typeface="楷体" panose="02010609060101010101" charset="-122"/>
              </a:rPr>
              <a:t>r</a:t>
            </a:r>
          </a:p>
        </p:txBody>
      </p:sp>
      <p:grpSp>
        <p:nvGrpSpPr>
          <p:cNvPr id="21550" name="Group 46"/>
          <p:cNvGrpSpPr/>
          <p:nvPr/>
        </p:nvGrpSpPr>
        <p:grpSpPr bwMode="auto">
          <a:xfrm>
            <a:off x="1801495" y="3326765"/>
            <a:ext cx="1219200" cy="1219200"/>
            <a:chOff x="0" y="0"/>
            <a:chExt cx="1440" cy="1440"/>
          </a:xfrm>
        </p:grpSpPr>
        <p:sp>
          <p:nvSpPr>
            <p:cNvPr id="21551" name="Line 47"/>
            <p:cNvSpPr>
              <a:spLocks noChangeShapeType="1"/>
            </p:cNvSpPr>
            <p:nvPr/>
          </p:nvSpPr>
          <p:spPr bwMode="auto">
            <a:xfrm flipV="1">
              <a:off x="672" y="0"/>
              <a:ext cx="768" cy="768"/>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52" name="Line 48"/>
            <p:cNvSpPr>
              <a:spLocks noChangeShapeType="1"/>
            </p:cNvSpPr>
            <p:nvPr/>
          </p:nvSpPr>
          <p:spPr bwMode="auto">
            <a:xfrm flipV="1">
              <a:off x="0" y="720"/>
              <a:ext cx="720" cy="720"/>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grpSp>
      <p:sp>
        <p:nvSpPr>
          <p:cNvPr id="13314" name="Text Box 2"/>
          <p:cNvSpPr txBox="1">
            <a:spLocks noChangeArrowheads="1"/>
          </p:cNvSpPr>
          <p:nvPr/>
        </p:nvSpPr>
        <p:spPr bwMode="auto">
          <a:xfrm>
            <a:off x="679450" y="578803"/>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Times New Roman" panose="02020603050405020304" pitchFamily="18" charset="0"/>
                <a:ea typeface="楷体" panose="02010609060101010101" charset="-122"/>
              </a:rPr>
              <a:t>二</a:t>
            </a:r>
            <a:r>
              <a:rPr lang="en-US" sz="3600" b="1">
                <a:latin typeface="Times New Roman" panose="02020603050405020304" pitchFamily="18" charset="0"/>
                <a:ea typeface="楷体" panose="02010609060101010101" charset="-122"/>
              </a:rPr>
              <a:t>.</a:t>
            </a:r>
            <a:r>
              <a:rPr lang="zh-CN" altLang="en-US" sz="3600" b="1">
                <a:latin typeface="Times New Roman" panose="02020603050405020304" pitchFamily="18" charset="0"/>
                <a:ea typeface="楷体" panose="02010609060101010101" charset="-122"/>
              </a:rPr>
              <a:t>光的反射定律</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blinds(horizontal)">
                                      <p:cBhvr>
                                        <p:cTn id="7" dur="500"/>
                                        <p:tgtEl>
                                          <p:spTgt spid="215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152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1517"/>
                                        </p:tgtEl>
                                        <p:attrNameLst>
                                          <p:attrName>style.visibility</p:attrName>
                                        </p:attrNameLst>
                                      </p:cBhvr>
                                      <p:to>
                                        <p:strVal val="visible"/>
                                      </p:to>
                                    </p:set>
                                    <p:animEffect transition="in" filter="wipe(up)">
                                      <p:cBhvr>
                                        <p:cTn id="16" dur="500"/>
                                        <p:tgtEl>
                                          <p:spTgt spid="2151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5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1509"/>
                                        </p:tgtEl>
                                        <p:attrNameLst>
                                          <p:attrName>style.visibility</p:attrName>
                                        </p:attrNameLst>
                                      </p:cBhvr>
                                      <p:to>
                                        <p:strVal val="visible"/>
                                      </p:to>
                                    </p:set>
                                    <p:animEffect transition="in" filter="blinds(horizontal)">
                                      <p:cBhvr>
                                        <p:cTn id="25" dur="500"/>
                                        <p:tgtEl>
                                          <p:spTgt spid="2150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1547"/>
                                        </p:tgtEl>
                                        <p:attrNameLst>
                                          <p:attrName>style.visibility</p:attrName>
                                        </p:attrNameLst>
                                      </p:cBhvr>
                                      <p:to>
                                        <p:strVal val="visible"/>
                                      </p:to>
                                    </p:set>
                                    <p:anim calcmode="lin" valueType="num">
                                      <p:cBhvr additive="base">
                                        <p:cTn id="30" dur="500" fill="hold"/>
                                        <p:tgtEl>
                                          <p:spTgt spid="21547"/>
                                        </p:tgtEl>
                                        <p:attrNameLst>
                                          <p:attrName>ppt_x</p:attrName>
                                        </p:attrNameLst>
                                      </p:cBhvr>
                                      <p:tavLst>
                                        <p:tav tm="0">
                                          <p:val>
                                            <p:strVal val="#ppt_x"/>
                                          </p:val>
                                        </p:tav>
                                        <p:tav tm="100000">
                                          <p:val>
                                            <p:strVal val="#ppt_x"/>
                                          </p:val>
                                        </p:tav>
                                      </p:tavLst>
                                    </p:anim>
                                    <p:anim calcmode="lin" valueType="num">
                                      <p:cBhvr additive="base">
                                        <p:cTn id="31" dur="500" fill="hold"/>
                                        <p:tgtEl>
                                          <p:spTgt spid="2154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1520"/>
                                        </p:tgtEl>
                                        <p:attrNameLst>
                                          <p:attrName>style.visibility</p:attrName>
                                        </p:attrNameLst>
                                      </p:cBhvr>
                                      <p:to>
                                        <p:strVal val="visible"/>
                                      </p:to>
                                    </p:set>
                                    <p:animEffect transition="in" filter="wipe(down)">
                                      <p:cBhvr>
                                        <p:cTn id="36" dur="500"/>
                                        <p:tgtEl>
                                          <p:spTgt spid="21520"/>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50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21510"/>
                                        </p:tgtEl>
                                        <p:attrNameLst>
                                          <p:attrName>style.visibility</p:attrName>
                                        </p:attrNameLst>
                                      </p:cBhvr>
                                      <p:to>
                                        <p:strVal val="visible"/>
                                      </p:to>
                                    </p:set>
                                    <p:animEffect transition="in" filter="blinds(horizontal)">
                                      <p:cBhvr>
                                        <p:cTn id="45" dur="500"/>
                                        <p:tgtEl>
                                          <p:spTgt spid="215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1545"/>
                                        </p:tgtEl>
                                        <p:attrNameLst>
                                          <p:attrName>style.visibility</p:attrName>
                                        </p:attrNameLst>
                                      </p:cBhvr>
                                      <p:to>
                                        <p:strVal val="visible"/>
                                      </p:to>
                                    </p:set>
                                    <p:animEffect transition="in" filter="wipe(left)">
                                      <p:cBhvr>
                                        <p:cTn id="50" dur="500"/>
                                        <p:tgtEl>
                                          <p:spTgt spid="21545"/>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21548"/>
                                        </p:tgtEl>
                                        <p:attrNameLst>
                                          <p:attrName>style.visibility</p:attrName>
                                        </p:attrNameLst>
                                      </p:cBhvr>
                                      <p:to>
                                        <p:strVal val="visible"/>
                                      </p:to>
                                    </p:set>
                                    <p:animEffect transition="in" filter="dissolve">
                                      <p:cBhvr>
                                        <p:cTn id="55" dur="500"/>
                                        <p:tgtEl>
                                          <p:spTgt spid="21548"/>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21515"/>
                                        </p:tgtEl>
                                        <p:attrNameLst>
                                          <p:attrName>style.visibility</p:attrName>
                                        </p:attrNameLst>
                                      </p:cBhvr>
                                      <p:to>
                                        <p:strVal val="visible"/>
                                      </p:to>
                                    </p:set>
                                    <p:animEffect transition="in" filter="blinds(horizontal)">
                                      <p:cBhvr>
                                        <p:cTn id="60" dur="500"/>
                                        <p:tgtEl>
                                          <p:spTgt spid="2151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1546"/>
                                        </p:tgtEl>
                                        <p:attrNameLst>
                                          <p:attrName>style.visibility</p:attrName>
                                        </p:attrNameLst>
                                      </p:cBhvr>
                                      <p:to>
                                        <p:strVal val="visible"/>
                                      </p:to>
                                    </p:set>
                                    <p:animEffect transition="in" filter="wipe(left)">
                                      <p:cBhvr>
                                        <p:cTn id="65" dur="500"/>
                                        <p:tgtEl>
                                          <p:spTgt spid="2154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21550"/>
                                        </p:tgtEl>
                                        <p:attrNameLst>
                                          <p:attrName>style.visibility</p:attrName>
                                        </p:attrNameLst>
                                      </p:cBhvr>
                                      <p:to>
                                        <p:strVal val="visible"/>
                                      </p:to>
                                    </p:set>
                                    <p:animEffect transition="in" filter="wipe(down)">
                                      <p:cBhvr>
                                        <p:cTn id="70" dur="500"/>
                                        <p:tgtEl>
                                          <p:spTgt spid="21550"/>
                                        </p:tgtEl>
                                      </p:cBhvr>
                                    </p:animEffect>
                                  </p:childTnLst>
                                </p:cTn>
                              </p:par>
                            </p:childTnLst>
                          </p:cTn>
                        </p:par>
                      </p:childTnLst>
                    </p:cTn>
                  </p:par>
                  <p:par>
                    <p:cTn id="71" fill="hold">
                      <p:stCondLst>
                        <p:cond delay="indefinite"/>
                      </p:stCondLst>
                      <p:childTnLst>
                        <p:par>
                          <p:cTn id="72" fill="hold">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21549"/>
                                        </p:tgtEl>
                                        <p:attrNameLst>
                                          <p:attrName>style.visibility</p:attrName>
                                        </p:attrNameLst>
                                      </p:cBhvr>
                                      <p:to>
                                        <p:strVal val="visible"/>
                                      </p:to>
                                    </p:set>
                                    <p:animEffect transition="in" filter="dissolve">
                                      <p:cBhvr>
                                        <p:cTn id="75" dur="500"/>
                                        <p:tgtEl>
                                          <p:spTgt spid="2154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1514"/>
                                        </p:tgtEl>
                                        <p:attrNameLst>
                                          <p:attrName>style.visibility</p:attrName>
                                        </p:attrNameLst>
                                      </p:cBhvr>
                                      <p:to>
                                        <p:strVal val="visible"/>
                                      </p:to>
                                    </p:set>
                                    <p:animEffect transition="in" filter="fade">
                                      <p:cBhvr>
                                        <p:cTn id="80" dur="500"/>
                                        <p:tgtEl>
                                          <p:spTgt spid="21514"/>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21516"/>
                                        </p:tgtEl>
                                        <p:attrNameLst>
                                          <p:attrName>style.visibility</p:attrName>
                                        </p:attrNameLst>
                                      </p:cBhvr>
                                      <p:to>
                                        <p:strVal val="visible"/>
                                      </p:to>
                                    </p:set>
                                    <p:animEffect transition="in" filter="blinds(horizontal)">
                                      <p:cBhvr>
                                        <p:cTn id="85" dur="5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allAtOnce" autoUpdateAnimBg="0"/>
      <p:bldP spid="21509" grpId="0" autoUpdateAnimBg="0"/>
      <p:bldP spid="21514" grpId="0"/>
      <p:bldP spid="21515" grpId="0" autoUpdateAnimBg="0"/>
      <p:bldP spid="21516" grpId="0" autoUpdateAnimBg="0"/>
      <p:bldP spid="21520" grpId="0" bldLvl="0" animBg="1"/>
      <p:bldP spid="21545" grpId="0" bldLvl="0" animBg="1"/>
      <p:bldP spid="21546" grpId="0" bldLvl="0" animBg="1"/>
      <p:bldP spid="21547" grpId="0" bldLvl="0" animBg="1" autoUpdateAnimBg="0"/>
      <p:bldP spid="21548" grpId="0" autoUpdateAnimBg="0"/>
      <p:bldP spid="2154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73250" y="3738880"/>
            <a:ext cx="295275"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07" name="Picture 3" descr="花纹"/>
          <p:cNvPicPr>
            <a:picLocks noChangeAspect="1" noChangeArrowheads="1"/>
          </p:cNvPicPr>
          <p:nvPr/>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rot="2342" flipH="1">
            <a:off x="7606665" y="3899535"/>
            <a:ext cx="2200275" cy="274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Text Box 4"/>
          <p:cNvSpPr txBox="1">
            <a:spLocks noChangeArrowheads="1"/>
          </p:cNvSpPr>
          <p:nvPr/>
        </p:nvSpPr>
        <p:spPr bwMode="auto">
          <a:xfrm>
            <a:off x="490855" y="1600200"/>
            <a:ext cx="7777163"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latin typeface="楷体" panose="02010609060101010101" charset="-122"/>
                <a:ea typeface="楷体" panose="02010609060101010101" charset="-122"/>
              </a:rPr>
              <a:t>根据光的反射规律画</a:t>
            </a:r>
            <a:r>
              <a:rPr lang="zh-CN" altLang="en-US" sz="3200" b="1" dirty="0" smtClean="0">
                <a:latin typeface="楷体" panose="02010609060101010101" charset="-122"/>
                <a:ea typeface="楷体" panose="02010609060101010101" charset="-122"/>
              </a:rPr>
              <a:t>出</a:t>
            </a:r>
            <a:r>
              <a:rPr lang="zh-CN" altLang="en-US" sz="3200" b="1" dirty="0">
                <a:latin typeface="楷体" panose="02010609060101010101" charset="-122"/>
                <a:ea typeface="楷体" panose="02010609060101010101" charset="-122"/>
              </a:rPr>
              <a:t>入射</a:t>
            </a:r>
            <a:r>
              <a:rPr lang="zh-CN" altLang="en-US" sz="3200" b="1" dirty="0" smtClean="0">
                <a:latin typeface="楷体" panose="02010609060101010101" charset="-122"/>
                <a:ea typeface="楷体" panose="02010609060101010101" charset="-122"/>
              </a:rPr>
              <a:t>光线</a:t>
            </a:r>
            <a:r>
              <a:rPr lang="zh-CN" altLang="en-US" sz="3200" b="1" dirty="0">
                <a:latin typeface="楷体" panose="02010609060101010101" charset="-122"/>
                <a:ea typeface="楷体" panose="02010609060101010101" charset="-122"/>
              </a:rPr>
              <a:t>：</a:t>
            </a:r>
          </a:p>
        </p:txBody>
      </p:sp>
      <p:sp>
        <p:nvSpPr>
          <p:cNvPr id="21509" name="Text Box 5"/>
          <p:cNvSpPr txBox="1">
            <a:spLocks noChangeArrowheads="1"/>
          </p:cNvSpPr>
          <p:nvPr/>
        </p:nvSpPr>
        <p:spPr bwMode="auto">
          <a:xfrm>
            <a:off x="3495675" y="2842260"/>
            <a:ext cx="8296910" cy="1383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800" b="1" dirty="0">
                <a:solidFill>
                  <a:srgbClr val="FF0000"/>
                </a:solidFill>
                <a:latin typeface="Times New Roman" panose="02020603050405020304" pitchFamily="18" charset="0"/>
                <a:ea typeface="楷体" panose="02010609060101010101" charset="-122"/>
              </a:rPr>
              <a:t>1</a:t>
            </a:r>
            <a:r>
              <a:rPr lang="zh-CN" altLang="en-US" sz="2800" b="1" dirty="0">
                <a:solidFill>
                  <a:srgbClr val="FF0000"/>
                </a:solidFill>
                <a:latin typeface="Times New Roman" panose="02020603050405020304" pitchFamily="18" charset="0"/>
                <a:ea typeface="楷体" panose="02010609060101010101" charset="-122"/>
              </a:rPr>
              <a:t>、首先找到入射点，过入射点做反射面的垂线为法线，法线要画成虚线。</a:t>
            </a:r>
          </a:p>
        </p:txBody>
      </p:sp>
      <p:sp>
        <p:nvSpPr>
          <p:cNvPr id="21510" name="Text Box 6"/>
          <p:cNvSpPr txBox="1">
            <a:spLocks noChangeArrowheads="1"/>
          </p:cNvSpPr>
          <p:nvPr/>
        </p:nvSpPr>
        <p:spPr bwMode="auto">
          <a:xfrm>
            <a:off x="3495992" y="4225935"/>
            <a:ext cx="6443663"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pPr>
            <a:r>
              <a:rPr lang="en-US" sz="2800" b="1" dirty="0">
                <a:solidFill>
                  <a:srgbClr val="FF0000"/>
                </a:solidFill>
                <a:latin typeface="Times New Roman" panose="02020603050405020304" pitchFamily="18" charset="0"/>
                <a:ea typeface="楷体" panose="02010609060101010101" charset="-122"/>
              </a:rPr>
              <a:t>2</a:t>
            </a:r>
            <a:r>
              <a:rPr lang="zh-CN" altLang="en-US" sz="2800" b="1" dirty="0">
                <a:solidFill>
                  <a:srgbClr val="FF0000"/>
                </a:solidFill>
                <a:latin typeface="Times New Roman" panose="02020603050405020304" pitchFamily="18" charset="0"/>
                <a:ea typeface="楷体" panose="02010609060101010101" charset="-122"/>
              </a:rPr>
              <a:t>、</a:t>
            </a:r>
            <a:r>
              <a:rPr lang="zh-CN" altLang="en-US" sz="2800" b="1" dirty="0" smtClean="0">
                <a:solidFill>
                  <a:srgbClr val="FF0000"/>
                </a:solidFill>
                <a:latin typeface="Times New Roman" panose="02020603050405020304" pitchFamily="18" charset="0"/>
                <a:ea typeface="楷体" panose="02010609060101010101" charset="-122"/>
              </a:rPr>
              <a:t>找出反射角</a:t>
            </a:r>
            <a:r>
              <a:rPr lang="zh-CN" altLang="en-US" sz="2800" b="1" dirty="0">
                <a:solidFill>
                  <a:srgbClr val="FF0000"/>
                </a:solidFill>
                <a:latin typeface="Times New Roman" panose="02020603050405020304" pitchFamily="18" charset="0"/>
                <a:ea typeface="楷体" panose="02010609060101010101" charset="-122"/>
              </a:rPr>
              <a:t>，并量</a:t>
            </a:r>
            <a:r>
              <a:rPr lang="zh-CN" altLang="en-US" sz="2800" b="1" dirty="0" smtClean="0">
                <a:solidFill>
                  <a:srgbClr val="FF0000"/>
                </a:solidFill>
                <a:latin typeface="Times New Roman" panose="02020603050405020304" pitchFamily="18" charset="0"/>
                <a:ea typeface="楷体" panose="02010609060101010101" charset="-122"/>
              </a:rPr>
              <a:t>出反射角</a:t>
            </a:r>
            <a:r>
              <a:rPr lang="zh-CN" altLang="en-US" sz="2800" b="1" dirty="0">
                <a:solidFill>
                  <a:srgbClr val="FF0000"/>
                </a:solidFill>
                <a:latin typeface="Times New Roman" panose="02020603050405020304" pitchFamily="18" charset="0"/>
                <a:ea typeface="楷体" panose="02010609060101010101" charset="-122"/>
              </a:rPr>
              <a:t>的大小。</a:t>
            </a:r>
          </a:p>
        </p:txBody>
      </p:sp>
      <p:grpSp>
        <p:nvGrpSpPr>
          <p:cNvPr id="21511" name="Group 7"/>
          <p:cNvGrpSpPr/>
          <p:nvPr/>
        </p:nvGrpSpPr>
        <p:grpSpPr bwMode="auto">
          <a:xfrm>
            <a:off x="3495040" y="2121535"/>
            <a:ext cx="1447800" cy="762000"/>
            <a:chOff x="0" y="0"/>
            <a:chExt cx="912" cy="480"/>
          </a:xfrm>
        </p:grpSpPr>
        <p:sp>
          <p:nvSpPr>
            <p:cNvPr id="21512" name="AutoShape 8"/>
            <p:cNvSpPr>
              <a:spLocks noChangeArrowheads="1"/>
            </p:cNvSpPr>
            <p:nvPr/>
          </p:nvSpPr>
          <p:spPr bwMode="auto">
            <a:xfrm>
              <a:off x="0" y="0"/>
              <a:ext cx="912" cy="480"/>
            </a:xfrm>
            <a:prstGeom prst="roundRect">
              <a:avLst>
                <a:gd name="adj" fmla="val 42273"/>
              </a:avLst>
            </a:prstGeom>
            <a:gradFill rotWithShape="1">
              <a:gsLst>
                <a:gs pos="0">
                  <a:schemeClr val="accent1"/>
                </a:gs>
                <a:gs pos="50000">
                  <a:srgbClr val="EBF8FF"/>
                </a:gs>
                <a:gs pos="100000">
                  <a:schemeClr val="accent1"/>
                </a:gs>
              </a:gsLst>
              <a:lin ang="0" scaled="1"/>
            </a:gradFill>
            <a:ln>
              <a:noFill/>
            </a:ln>
            <a:effectLst>
              <a:outerShdw dist="35921" dir="2700000" algn="ctr" rotWithShape="0">
                <a:srgbClr val="808080">
                  <a:alpha val="50000"/>
                </a:srgbClr>
              </a:outerShdw>
            </a:effectLst>
            <a:extLst>
              <a:ext uri="{91240B29-F687-4F45-9708-019B960494DF}">
                <a14:hiddenLine xmlns:a14="http://schemas.microsoft.com/office/drawing/2010/main" xmlns="" w="9525">
                  <a:solidFill>
                    <a:srgbClr val="000000"/>
                  </a:solidFill>
                  <a:round/>
                </a14:hiddenLine>
              </a:ext>
            </a:extLst>
          </p:spPr>
          <p:txBody>
            <a:bodyPr wrap="none" anchor="ctr"/>
            <a:lstStyle/>
            <a:p>
              <a:endParaRPr lang="zh-CN" altLang="en-US" b="1">
                <a:latin typeface="Times New Roman" panose="02020603050405020304" pitchFamily="18" charset="0"/>
                <a:ea typeface="楷体" panose="02010609060101010101" charset="-122"/>
              </a:endParaRPr>
            </a:p>
          </p:txBody>
        </p:sp>
        <p:sp>
          <p:nvSpPr>
            <p:cNvPr id="21513" name="Text Box 9"/>
            <p:cNvSpPr txBox="1">
              <a:spLocks noChangeArrowheads="1"/>
            </p:cNvSpPr>
            <p:nvPr/>
          </p:nvSpPr>
          <p:spPr bwMode="auto">
            <a:xfrm>
              <a:off x="48" y="48"/>
              <a:ext cx="768" cy="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3600" b="1" dirty="0">
                  <a:solidFill>
                    <a:srgbClr val="CC0000"/>
                  </a:solidFill>
                  <a:latin typeface="Times New Roman" panose="02020603050405020304" pitchFamily="18" charset="0"/>
                  <a:ea typeface="楷体" panose="02010609060101010101" charset="-122"/>
                </a:rPr>
                <a:t>画法：</a:t>
              </a:r>
            </a:p>
          </p:txBody>
        </p:sp>
      </p:grpSp>
      <p:sp>
        <p:nvSpPr>
          <p:cNvPr id="21514" name="Text Box 10"/>
          <p:cNvSpPr txBox="1">
            <a:spLocks noChangeArrowheads="1"/>
          </p:cNvSpPr>
          <p:nvPr/>
        </p:nvSpPr>
        <p:spPr bwMode="auto">
          <a:xfrm>
            <a:off x="806450" y="4653280"/>
            <a:ext cx="1944688"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1" dirty="0">
                <a:solidFill>
                  <a:schemeClr val="tx1"/>
                </a:solidFill>
                <a:latin typeface="Times New Roman" panose="02020603050405020304" pitchFamily="18" charset="0"/>
                <a:sym typeface="Symbol" panose="05050102010706020507" pitchFamily="18" charset="2"/>
              </a:rPr>
              <a:t> </a:t>
            </a:r>
            <a:r>
              <a:rPr lang="el-GR" altLang="en-US" sz="2400" b="1" dirty="0">
                <a:solidFill>
                  <a:schemeClr val="tx1"/>
                </a:solidFill>
                <a:latin typeface="Times New Roman" panose="02020603050405020304" pitchFamily="18" charset="0"/>
              </a:rPr>
              <a:t>r</a:t>
            </a:r>
            <a:r>
              <a:rPr lang="en-US" sz="2400" b="1" dirty="0">
                <a:solidFill>
                  <a:schemeClr val="tx1"/>
                </a:solidFill>
                <a:latin typeface="Times New Roman" panose="02020603050405020304" pitchFamily="18" charset="0"/>
                <a:sym typeface="Symbol" panose="05050102010706020507" pitchFamily="18" charset="2"/>
              </a:rPr>
              <a:t> </a:t>
            </a:r>
            <a:r>
              <a:rPr lang="en-US" sz="2400" b="1" dirty="0">
                <a:solidFill>
                  <a:schemeClr val="tx1"/>
                </a:solidFill>
                <a:latin typeface="Times New Roman" panose="02020603050405020304" pitchFamily="18" charset="0"/>
              </a:rPr>
              <a:t>= </a:t>
            </a:r>
            <a:r>
              <a:rPr lang="en-US" sz="2400" b="1" dirty="0">
                <a:solidFill>
                  <a:schemeClr val="tx1"/>
                </a:solidFill>
                <a:latin typeface="Times New Roman" panose="02020603050405020304" pitchFamily="18" charset="0"/>
                <a:sym typeface="Symbol" panose="05050102010706020507" pitchFamily="18" charset="2"/>
              </a:rPr>
              <a:t> </a:t>
            </a:r>
            <a:r>
              <a:rPr lang="el-GR" altLang="en-US" sz="2400" b="1" dirty="0">
                <a:solidFill>
                  <a:schemeClr val="tx1"/>
                </a:solidFill>
                <a:latin typeface="Times New Roman" panose="02020603050405020304" pitchFamily="18" charset="0"/>
              </a:rPr>
              <a:t>i</a:t>
            </a:r>
            <a:r>
              <a:rPr lang="en-US" sz="2400" b="1" dirty="0">
                <a:solidFill>
                  <a:schemeClr val="tx1"/>
                </a:solidFill>
                <a:latin typeface="Times New Roman" panose="02020603050405020304" pitchFamily="18" charset="0"/>
              </a:rPr>
              <a:t> </a:t>
            </a:r>
          </a:p>
        </p:txBody>
      </p:sp>
      <p:sp>
        <p:nvSpPr>
          <p:cNvPr id="21515" name="Text Box 11"/>
          <p:cNvSpPr txBox="1">
            <a:spLocks noChangeArrowheads="1"/>
          </p:cNvSpPr>
          <p:nvPr/>
        </p:nvSpPr>
        <p:spPr bwMode="auto">
          <a:xfrm>
            <a:off x="3495675" y="5010150"/>
            <a:ext cx="7096125"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b="1" dirty="0">
                <a:solidFill>
                  <a:srgbClr val="FF0000"/>
                </a:solidFill>
                <a:latin typeface="Times New Roman" panose="02020603050405020304" pitchFamily="18" charset="0"/>
                <a:ea typeface="楷体" panose="02010609060101010101" charset="-122"/>
              </a:rPr>
              <a:t>3</a:t>
            </a:r>
            <a:r>
              <a:rPr lang="zh-CN" altLang="en-US" sz="2800" b="1" dirty="0">
                <a:solidFill>
                  <a:srgbClr val="FF0000"/>
                </a:solidFill>
                <a:latin typeface="Times New Roman" panose="02020603050405020304" pitchFamily="18" charset="0"/>
                <a:ea typeface="楷体" panose="02010609060101010101" charset="-122"/>
              </a:rPr>
              <a:t>、过入射点和法线做</a:t>
            </a:r>
            <a:r>
              <a:rPr lang="zh-CN" altLang="en-US" sz="2800" b="1" dirty="0" smtClean="0">
                <a:solidFill>
                  <a:srgbClr val="FF0000"/>
                </a:solidFill>
                <a:latin typeface="Times New Roman" panose="02020603050405020304" pitchFamily="18" charset="0"/>
                <a:ea typeface="楷体" panose="02010609060101010101" charset="-122"/>
              </a:rPr>
              <a:t>一与反射角相等的角。</a:t>
            </a:r>
            <a:endParaRPr lang="zh-CN" altLang="en-US" sz="2800" b="1" dirty="0">
              <a:solidFill>
                <a:srgbClr val="FF0000"/>
              </a:solidFill>
              <a:latin typeface="Times New Roman" panose="02020603050405020304" pitchFamily="18" charset="0"/>
              <a:ea typeface="楷体" panose="02010609060101010101" charset="-122"/>
            </a:endParaRPr>
          </a:p>
        </p:txBody>
      </p:sp>
      <p:sp>
        <p:nvSpPr>
          <p:cNvPr id="21516" name="Text Box 12"/>
          <p:cNvSpPr txBox="1">
            <a:spLocks noChangeArrowheads="1"/>
          </p:cNvSpPr>
          <p:nvPr/>
        </p:nvSpPr>
        <p:spPr bwMode="auto">
          <a:xfrm>
            <a:off x="3495675" y="5773420"/>
            <a:ext cx="763270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800" b="1" dirty="0">
                <a:solidFill>
                  <a:srgbClr val="FF0000"/>
                </a:solidFill>
                <a:latin typeface="Times New Roman" panose="02020603050405020304" pitchFamily="18" charset="0"/>
                <a:ea typeface="楷体" panose="02010609060101010101" charset="-122"/>
              </a:rPr>
              <a:t>4</a:t>
            </a:r>
            <a:r>
              <a:rPr lang="zh-CN" altLang="en-US" sz="2800" b="1" dirty="0">
                <a:solidFill>
                  <a:srgbClr val="FF0000"/>
                </a:solidFill>
                <a:latin typeface="Times New Roman" panose="02020603050405020304" pitchFamily="18" charset="0"/>
                <a:ea typeface="楷体" panose="02010609060101010101" charset="-122"/>
              </a:rPr>
              <a:t>、</a:t>
            </a:r>
            <a:r>
              <a:rPr lang="zh-CN" altLang="en-US" sz="2800" b="1" dirty="0" smtClean="0">
                <a:solidFill>
                  <a:srgbClr val="FF0000"/>
                </a:solidFill>
                <a:latin typeface="Times New Roman" panose="02020603050405020304" pitchFamily="18" charset="0"/>
                <a:ea typeface="楷体" panose="02010609060101010101" charset="-122"/>
              </a:rPr>
              <a:t>在</a:t>
            </a:r>
            <a:r>
              <a:rPr lang="zh-CN" altLang="en-US" sz="2800" b="1" dirty="0">
                <a:solidFill>
                  <a:srgbClr val="FF0000"/>
                </a:solidFill>
                <a:latin typeface="Times New Roman" panose="02020603050405020304" pitchFamily="18" charset="0"/>
                <a:ea typeface="楷体" panose="02010609060101010101" charset="-122"/>
              </a:rPr>
              <a:t>入射</a:t>
            </a:r>
            <a:r>
              <a:rPr lang="zh-CN" altLang="en-US" sz="2800" b="1" dirty="0" smtClean="0">
                <a:solidFill>
                  <a:srgbClr val="FF0000"/>
                </a:solidFill>
                <a:latin typeface="Times New Roman" panose="02020603050405020304" pitchFamily="18" charset="0"/>
                <a:ea typeface="楷体" panose="02010609060101010101" charset="-122"/>
              </a:rPr>
              <a:t>方向</a:t>
            </a:r>
            <a:r>
              <a:rPr lang="zh-CN" altLang="en-US" sz="2800" b="1" dirty="0">
                <a:solidFill>
                  <a:srgbClr val="FF0000"/>
                </a:solidFill>
                <a:latin typeface="Times New Roman" panose="02020603050405020304" pitchFamily="18" charset="0"/>
                <a:ea typeface="楷体" panose="02010609060101010101" charset="-122"/>
              </a:rPr>
              <a:t>上标上箭头表示方向。</a:t>
            </a:r>
            <a:r>
              <a:rPr lang="zh-CN" altLang="en-US" sz="2800" b="1" dirty="0">
                <a:solidFill>
                  <a:srgbClr val="FFFF00"/>
                </a:solidFill>
                <a:latin typeface="Times New Roman" panose="02020603050405020304" pitchFamily="18" charset="0"/>
                <a:ea typeface="楷体" panose="02010609060101010101" charset="-122"/>
              </a:rPr>
              <a:t> </a:t>
            </a:r>
          </a:p>
        </p:txBody>
      </p:sp>
      <p:grpSp>
        <p:nvGrpSpPr>
          <p:cNvPr id="21517" name="Group 13"/>
          <p:cNvGrpSpPr/>
          <p:nvPr/>
        </p:nvGrpSpPr>
        <p:grpSpPr bwMode="auto">
          <a:xfrm>
            <a:off x="806450" y="2900680"/>
            <a:ext cx="1066800" cy="1143000"/>
            <a:chOff x="0" y="0"/>
            <a:chExt cx="1392" cy="1392"/>
          </a:xfrm>
        </p:grpSpPr>
        <p:sp>
          <p:nvSpPr>
            <p:cNvPr id="21518" name="Line 14"/>
            <p:cNvSpPr>
              <a:spLocks noChangeShapeType="1"/>
            </p:cNvSpPr>
            <p:nvPr/>
          </p:nvSpPr>
          <p:spPr bwMode="auto">
            <a:xfrm>
              <a:off x="0" y="0"/>
              <a:ext cx="864" cy="864"/>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sp>
          <p:nvSpPr>
            <p:cNvPr id="21519" name="Line 15"/>
            <p:cNvSpPr>
              <a:spLocks noChangeShapeType="1"/>
            </p:cNvSpPr>
            <p:nvPr/>
          </p:nvSpPr>
          <p:spPr bwMode="auto">
            <a:xfrm>
              <a:off x="672" y="672"/>
              <a:ext cx="720" cy="720"/>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21520" name="Line 16"/>
          <p:cNvSpPr>
            <a:spLocks noChangeShapeType="1"/>
          </p:cNvSpPr>
          <p:nvPr/>
        </p:nvSpPr>
        <p:spPr bwMode="auto">
          <a:xfrm>
            <a:off x="1873250" y="2367280"/>
            <a:ext cx="0" cy="1752600"/>
          </a:xfrm>
          <a:prstGeom prst="line">
            <a:avLst/>
          </a:prstGeom>
          <a:noFill/>
          <a:ln w="19050" cmpd="sng">
            <a:solidFill>
              <a:schemeClr val="tx1"/>
            </a:solidFill>
            <a:prstDash val="sysDot"/>
            <a:round/>
          </a:ln>
          <a:extLst>
            <a:ext uri="{909E8E84-426E-40DD-AFC4-6F175D3DCCD1}">
              <a14:hiddenFill xmlns:a14="http://schemas.microsoft.com/office/drawing/2010/main" xmlns="">
                <a:noFill/>
              </a14:hiddenFill>
            </a:ext>
          </a:extLst>
        </p:spPr>
        <p:txBody>
          <a:bodyPr/>
          <a:lstStyle/>
          <a:p>
            <a:endParaRPr lang="zh-CN" altLang="en-US"/>
          </a:p>
        </p:txBody>
      </p:sp>
      <p:grpSp>
        <p:nvGrpSpPr>
          <p:cNvPr id="21521" name="Group 17"/>
          <p:cNvGrpSpPr/>
          <p:nvPr/>
        </p:nvGrpSpPr>
        <p:grpSpPr bwMode="auto">
          <a:xfrm>
            <a:off x="806450" y="4043680"/>
            <a:ext cx="2514600" cy="536575"/>
            <a:chOff x="0" y="0"/>
            <a:chExt cx="1584" cy="338"/>
          </a:xfrm>
        </p:grpSpPr>
        <p:sp>
          <p:nvSpPr>
            <p:cNvPr id="21522" name="Text Box 18"/>
            <p:cNvSpPr txBox="1">
              <a:spLocks noChangeArrowheads="1"/>
            </p:cNvSpPr>
            <p:nvPr/>
          </p:nvSpPr>
          <p:spPr bwMode="auto">
            <a:xfrm>
              <a:off x="0" y="48"/>
              <a:ext cx="202"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solidFill>
                    <a:schemeClr val="tx1"/>
                  </a:solidFill>
                  <a:latin typeface="Times New Roman" panose="02020603050405020304" pitchFamily="18" charset="0"/>
                </a:rPr>
                <a:t>M</a:t>
              </a:r>
            </a:p>
          </p:txBody>
        </p:sp>
        <p:sp>
          <p:nvSpPr>
            <p:cNvPr id="21523" name="Text Box 19"/>
            <p:cNvSpPr txBox="1">
              <a:spLocks noChangeArrowheads="1"/>
            </p:cNvSpPr>
            <p:nvPr/>
          </p:nvSpPr>
          <p:spPr bwMode="auto">
            <a:xfrm>
              <a:off x="1056" y="48"/>
              <a:ext cx="528"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solidFill>
                    <a:schemeClr val="tx1"/>
                  </a:solidFill>
                  <a:latin typeface="Times New Roman" panose="02020603050405020304" pitchFamily="18" charset="0"/>
                </a:rPr>
                <a:t>M′</a:t>
              </a:r>
            </a:p>
          </p:txBody>
        </p:sp>
        <p:grpSp>
          <p:nvGrpSpPr>
            <p:cNvPr id="21524" name="Group 20"/>
            <p:cNvGrpSpPr/>
            <p:nvPr/>
          </p:nvGrpSpPr>
          <p:grpSpPr bwMode="auto">
            <a:xfrm>
              <a:off x="192" y="0"/>
              <a:ext cx="1056" cy="96"/>
              <a:chOff x="0" y="0"/>
              <a:chExt cx="3792" cy="192"/>
            </a:xfrm>
          </p:grpSpPr>
          <p:sp>
            <p:nvSpPr>
              <p:cNvPr id="21525" name="Line 21"/>
              <p:cNvSpPr>
                <a:spLocks noChangeShapeType="1"/>
              </p:cNvSpPr>
              <p:nvPr/>
            </p:nvSpPr>
            <p:spPr bwMode="auto">
              <a:xfrm>
                <a:off x="0" y="0"/>
                <a:ext cx="3792" cy="0"/>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6" name="Line 22"/>
              <p:cNvSpPr>
                <a:spLocks noChangeShapeType="1"/>
              </p:cNvSpPr>
              <p:nvPr/>
            </p:nvSpPr>
            <p:spPr bwMode="auto">
              <a:xfrm flipV="1">
                <a:off x="14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7" name="Line 23"/>
              <p:cNvSpPr>
                <a:spLocks noChangeShapeType="1"/>
              </p:cNvSpPr>
              <p:nvPr/>
            </p:nvSpPr>
            <p:spPr bwMode="auto">
              <a:xfrm flipV="1">
                <a:off x="33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8" name="Line 24"/>
              <p:cNvSpPr>
                <a:spLocks noChangeShapeType="1"/>
              </p:cNvSpPr>
              <p:nvPr/>
            </p:nvSpPr>
            <p:spPr bwMode="auto">
              <a:xfrm flipV="1">
                <a:off x="52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9" name="Line 25"/>
              <p:cNvSpPr>
                <a:spLocks noChangeShapeType="1"/>
              </p:cNvSpPr>
              <p:nvPr/>
            </p:nvSpPr>
            <p:spPr bwMode="auto">
              <a:xfrm flipV="1">
                <a:off x="72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0" name="Line 26"/>
              <p:cNvSpPr>
                <a:spLocks noChangeShapeType="1"/>
              </p:cNvSpPr>
              <p:nvPr/>
            </p:nvSpPr>
            <p:spPr bwMode="auto">
              <a:xfrm flipV="1">
                <a:off x="91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1" name="Line 27"/>
              <p:cNvSpPr>
                <a:spLocks noChangeShapeType="1"/>
              </p:cNvSpPr>
              <p:nvPr/>
            </p:nvSpPr>
            <p:spPr bwMode="auto">
              <a:xfrm flipV="1">
                <a:off x="110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2" name="Line 28"/>
              <p:cNvSpPr>
                <a:spLocks noChangeShapeType="1"/>
              </p:cNvSpPr>
              <p:nvPr/>
            </p:nvSpPr>
            <p:spPr bwMode="auto">
              <a:xfrm flipV="1">
                <a:off x="129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3" name="Line 29"/>
              <p:cNvSpPr>
                <a:spLocks noChangeShapeType="1"/>
              </p:cNvSpPr>
              <p:nvPr/>
            </p:nvSpPr>
            <p:spPr bwMode="auto">
              <a:xfrm flipV="1">
                <a:off x="148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4" name="Line 30"/>
              <p:cNvSpPr>
                <a:spLocks noChangeShapeType="1"/>
              </p:cNvSpPr>
              <p:nvPr/>
            </p:nvSpPr>
            <p:spPr bwMode="auto">
              <a:xfrm flipV="1">
                <a:off x="168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5" name="Line 31"/>
              <p:cNvSpPr>
                <a:spLocks noChangeShapeType="1"/>
              </p:cNvSpPr>
              <p:nvPr/>
            </p:nvSpPr>
            <p:spPr bwMode="auto">
              <a:xfrm flipV="1">
                <a:off x="187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6" name="Line 32"/>
              <p:cNvSpPr>
                <a:spLocks noChangeShapeType="1"/>
              </p:cNvSpPr>
              <p:nvPr/>
            </p:nvSpPr>
            <p:spPr bwMode="auto">
              <a:xfrm flipV="1">
                <a:off x="206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7" name="Line 33"/>
              <p:cNvSpPr>
                <a:spLocks noChangeShapeType="1"/>
              </p:cNvSpPr>
              <p:nvPr/>
            </p:nvSpPr>
            <p:spPr bwMode="auto">
              <a:xfrm flipV="1">
                <a:off x="225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8" name="Line 34"/>
              <p:cNvSpPr>
                <a:spLocks noChangeShapeType="1"/>
              </p:cNvSpPr>
              <p:nvPr/>
            </p:nvSpPr>
            <p:spPr bwMode="auto">
              <a:xfrm flipV="1">
                <a:off x="244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9" name="Line 35"/>
              <p:cNvSpPr>
                <a:spLocks noChangeShapeType="1"/>
              </p:cNvSpPr>
              <p:nvPr/>
            </p:nvSpPr>
            <p:spPr bwMode="auto">
              <a:xfrm flipV="1">
                <a:off x="264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0" name="Line 36"/>
              <p:cNvSpPr>
                <a:spLocks noChangeShapeType="1"/>
              </p:cNvSpPr>
              <p:nvPr/>
            </p:nvSpPr>
            <p:spPr bwMode="auto">
              <a:xfrm flipV="1">
                <a:off x="283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1" name="Line 37"/>
              <p:cNvSpPr>
                <a:spLocks noChangeShapeType="1"/>
              </p:cNvSpPr>
              <p:nvPr/>
            </p:nvSpPr>
            <p:spPr bwMode="auto">
              <a:xfrm flipV="1">
                <a:off x="302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2" name="Line 38"/>
              <p:cNvSpPr>
                <a:spLocks noChangeShapeType="1"/>
              </p:cNvSpPr>
              <p:nvPr/>
            </p:nvSpPr>
            <p:spPr bwMode="auto">
              <a:xfrm flipV="1">
                <a:off x="321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3" name="Line 39"/>
              <p:cNvSpPr>
                <a:spLocks noChangeShapeType="1"/>
              </p:cNvSpPr>
              <p:nvPr/>
            </p:nvSpPr>
            <p:spPr bwMode="auto">
              <a:xfrm flipV="1">
                <a:off x="340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4" name="Line 40"/>
              <p:cNvSpPr>
                <a:spLocks noChangeShapeType="1"/>
              </p:cNvSpPr>
              <p:nvPr/>
            </p:nvSpPr>
            <p:spPr bwMode="auto">
              <a:xfrm flipV="1">
                <a:off x="360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grpSp>
      <p:sp>
        <p:nvSpPr>
          <p:cNvPr id="21545" name="Arc 41"/>
          <p:cNvSpPr/>
          <p:nvPr/>
        </p:nvSpPr>
        <p:spPr bwMode="auto">
          <a:xfrm>
            <a:off x="1339850" y="3281680"/>
            <a:ext cx="533400" cy="685800"/>
          </a:xfrm>
          <a:custGeom>
            <a:avLst/>
            <a:gdLst>
              <a:gd name="T0" fmla="*/ 0 w 15681"/>
              <a:gd name="T1" fmla="*/ 6743 h 21598"/>
              <a:gd name="T2" fmla="*/ 15407 w 15681"/>
              <a:gd name="T3" fmla="*/ -1 h 21598"/>
              <a:gd name="T4" fmla="*/ 0 w 15681"/>
              <a:gd name="T5" fmla="*/ 6743 h 21598"/>
              <a:gd name="T6" fmla="*/ 15407 w 15681"/>
              <a:gd name="T7" fmla="*/ -1 h 21598"/>
              <a:gd name="T8" fmla="*/ 15681 w 15681"/>
              <a:gd name="T9" fmla="*/ 21598 h 21598"/>
              <a:gd name="T10" fmla="*/ 0 w 15681"/>
              <a:gd name="T11" fmla="*/ 0 h 21598"/>
              <a:gd name="T12" fmla="*/ 15681 w 15681"/>
              <a:gd name="T13" fmla="*/ 21598 h 21598"/>
            </a:gdLst>
            <a:ahLst/>
            <a:cxnLst>
              <a:cxn ang="0">
                <a:pos x="T0" y="T1"/>
              </a:cxn>
              <a:cxn ang="0">
                <a:pos x="T2" y="T3"/>
              </a:cxn>
              <a:cxn ang="0">
                <a:pos x="T4" y="T5"/>
              </a:cxn>
              <a:cxn ang="0">
                <a:pos x="T6" y="T7"/>
              </a:cxn>
              <a:cxn ang="0">
                <a:pos x="T8" y="T9"/>
              </a:cxn>
            </a:cxnLst>
            <a:rect l="T10" t="T11" r="T12" b="T13"/>
            <a:pathLst>
              <a:path w="15681" h="21598" fill="none" extrusionOk="0">
                <a:moveTo>
                  <a:pt x="0" y="6743"/>
                </a:moveTo>
                <a:cubicBezTo>
                  <a:pt x="4014" y="2505"/>
                  <a:pt x="9571" y="73"/>
                  <a:pt x="15407" y="-1"/>
                </a:cubicBezTo>
              </a:path>
              <a:path w="15681" h="21598" stroke="0" extrusionOk="0">
                <a:moveTo>
                  <a:pt x="0" y="6743"/>
                </a:moveTo>
                <a:cubicBezTo>
                  <a:pt x="4014" y="2505"/>
                  <a:pt x="9571" y="73"/>
                  <a:pt x="15407" y="-1"/>
                </a:cubicBezTo>
                <a:lnTo>
                  <a:pt x="15681" y="21598"/>
                </a:lnTo>
                <a:close/>
              </a:path>
            </a:pathLst>
          </a:custGeom>
          <a:noFill/>
          <a:ln w="38100" cmpd="sng">
            <a:solidFill>
              <a:schemeClr val="tx1"/>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b="1">
              <a:solidFill>
                <a:schemeClr val="tx1"/>
              </a:solidFill>
              <a:latin typeface="Times New Roman" panose="02020603050405020304" pitchFamily="18" charset="0"/>
            </a:endParaRPr>
          </a:p>
        </p:txBody>
      </p:sp>
      <p:sp>
        <p:nvSpPr>
          <p:cNvPr id="21546" name="Arc 42"/>
          <p:cNvSpPr/>
          <p:nvPr/>
        </p:nvSpPr>
        <p:spPr bwMode="auto">
          <a:xfrm flipH="1">
            <a:off x="1873250" y="3129280"/>
            <a:ext cx="622300" cy="838200"/>
          </a:xfrm>
          <a:custGeom>
            <a:avLst/>
            <a:gdLst>
              <a:gd name="T0" fmla="*/ -1 w 16022"/>
              <a:gd name="T1" fmla="*/ 7111 h 21598"/>
              <a:gd name="T2" fmla="*/ 15748 w 16022"/>
              <a:gd name="T3" fmla="*/ -1 h 21598"/>
              <a:gd name="T4" fmla="*/ -1 w 16022"/>
              <a:gd name="T5" fmla="*/ 7111 h 21598"/>
              <a:gd name="T6" fmla="*/ 15748 w 16022"/>
              <a:gd name="T7" fmla="*/ -1 h 21598"/>
              <a:gd name="T8" fmla="*/ 16022 w 16022"/>
              <a:gd name="T9" fmla="*/ 21598 h 21598"/>
              <a:gd name="T10" fmla="*/ 0 w 16022"/>
              <a:gd name="T11" fmla="*/ 0 h 21598"/>
              <a:gd name="T12" fmla="*/ 16022 w 16022"/>
              <a:gd name="T13" fmla="*/ 21598 h 21598"/>
            </a:gdLst>
            <a:ahLst/>
            <a:cxnLst>
              <a:cxn ang="0">
                <a:pos x="T0" y="T1"/>
              </a:cxn>
              <a:cxn ang="0">
                <a:pos x="T2" y="T3"/>
              </a:cxn>
              <a:cxn ang="0">
                <a:pos x="T4" y="T5"/>
              </a:cxn>
              <a:cxn ang="0">
                <a:pos x="T6" y="T7"/>
              </a:cxn>
              <a:cxn ang="0">
                <a:pos x="T8" y="T9"/>
              </a:cxn>
            </a:cxnLst>
            <a:rect l="T10" t="T11" r="T12" b="T13"/>
            <a:pathLst>
              <a:path w="16022" h="21598" fill="none" extrusionOk="0">
                <a:moveTo>
                  <a:pt x="-1" y="7111"/>
                </a:moveTo>
                <a:cubicBezTo>
                  <a:pt x="4031" y="2652"/>
                  <a:pt x="9738" y="75"/>
                  <a:pt x="15748" y="-1"/>
                </a:cubicBezTo>
              </a:path>
              <a:path w="16022" h="21598" stroke="0" extrusionOk="0">
                <a:moveTo>
                  <a:pt x="-1" y="7111"/>
                </a:moveTo>
                <a:cubicBezTo>
                  <a:pt x="4031" y="2652"/>
                  <a:pt x="9738" y="75"/>
                  <a:pt x="15748" y="-1"/>
                </a:cubicBezTo>
                <a:lnTo>
                  <a:pt x="16022" y="21598"/>
                </a:lnTo>
                <a:close/>
              </a:path>
            </a:pathLst>
          </a:custGeom>
          <a:noFill/>
          <a:ln w="38100" cmpd="sng">
            <a:solidFill>
              <a:schemeClr val="tx1"/>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b="1">
              <a:solidFill>
                <a:schemeClr val="tx1"/>
              </a:solidFill>
              <a:latin typeface="Times New Roman" panose="02020603050405020304" pitchFamily="18" charset="0"/>
            </a:endParaRPr>
          </a:p>
        </p:txBody>
      </p:sp>
      <p:sp>
        <p:nvSpPr>
          <p:cNvPr id="21547" name="Oval 43"/>
          <p:cNvSpPr>
            <a:spLocks noChangeArrowheads="1"/>
          </p:cNvSpPr>
          <p:nvPr/>
        </p:nvSpPr>
        <p:spPr bwMode="auto">
          <a:xfrm flipH="1">
            <a:off x="1797050" y="4043680"/>
            <a:ext cx="152400" cy="76200"/>
          </a:xfrm>
          <a:prstGeom prst="ellipse">
            <a:avLst/>
          </a:prstGeom>
          <a:solidFill>
            <a:schemeClr val="accent1"/>
          </a:solidFill>
          <a:ln w="9525" cmpd="sng">
            <a:solidFill>
              <a:schemeClr val="tx1"/>
            </a:solidFill>
            <a:round/>
          </a:ln>
        </p:spPr>
        <p:txBody>
          <a:bodyPr wrap="none" anchor="ctr"/>
          <a:lstStyle/>
          <a:p>
            <a:endParaRPr lang="zh-CN" altLang="en-US" b="1">
              <a:solidFill>
                <a:schemeClr val="tx1"/>
              </a:solidFill>
              <a:latin typeface="Times New Roman" panose="02020603050405020304" pitchFamily="18" charset="0"/>
            </a:endParaRPr>
          </a:p>
        </p:txBody>
      </p:sp>
      <p:sp>
        <p:nvSpPr>
          <p:cNvPr id="21548" name="Text Box 44"/>
          <p:cNvSpPr txBox="1">
            <a:spLocks noChangeArrowheads="1"/>
          </p:cNvSpPr>
          <p:nvPr/>
        </p:nvSpPr>
        <p:spPr bwMode="auto">
          <a:xfrm>
            <a:off x="1035050" y="2519680"/>
            <a:ext cx="6858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4400" b="1" dirty="0">
                <a:solidFill>
                  <a:schemeClr val="tx1"/>
                </a:solidFill>
                <a:latin typeface="Times New Roman" panose="02020603050405020304" pitchFamily="18" charset="0"/>
              </a:rPr>
              <a:t>i</a:t>
            </a:r>
          </a:p>
        </p:txBody>
      </p:sp>
      <p:sp>
        <p:nvSpPr>
          <p:cNvPr id="21549" name="Text Box 45"/>
          <p:cNvSpPr txBox="1">
            <a:spLocks noChangeArrowheads="1"/>
          </p:cNvSpPr>
          <p:nvPr/>
        </p:nvSpPr>
        <p:spPr bwMode="auto">
          <a:xfrm>
            <a:off x="2025650" y="2443480"/>
            <a:ext cx="45720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200" b="1" dirty="0">
                <a:solidFill>
                  <a:schemeClr val="tx1"/>
                </a:solidFill>
                <a:latin typeface="Times New Roman" panose="02020603050405020304" pitchFamily="18" charset="0"/>
              </a:rPr>
              <a:t>r</a:t>
            </a:r>
          </a:p>
        </p:txBody>
      </p:sp>
      <p:grpSp>
        <p:nvGrpSpPr>
          <p:cNvPr id="21550" name="Group 46"/>
          <p:cNvGrpSpPr/>
          <p:nvPr/>
        </p:nvGrpSpPr>
        <p:grpSpPr bwMode="auto">
          <a:xfrm>
            <a:off x="1873250" y="2824480"/>
            <a:ext cx="1219200" cy="1219200"/>
            <a:chOff x="0" y="0"/>
            <a:chExt cx="1440" cy="1440"/>
          </a:xfrm>
        </p:grpSpPr>
        <p:sp>
          <p:nvSpPr>
            <p:cNvPr id="21551" name="Line 47"/>
            <p:cNvSpPr>
              <a:spLocks noChangeShapeType="1"/>
            </p:cNvSpPr>
            <p:nvPr/>
          </p:nvSpPr>
          <p:spPr bwMode="auto">
            <a:xfrm flipV="1">
              <a:off x="672" y="0"/>
              <a:ext cx="768" cy="768"/>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52" name="Line 48"/>
            <p:cNvSpPr>
              <a:spLocks noChangeShapeType="1"/>
            </p:cNvSpPr>
            <p:nvPr/>
          </p:nvSpPr>
          <p:spPr bwMode="auto">
            <a:xfrm flipV="1">
              <a:off x="0" y="720"/>
              <a:ext cx="720" cy="720"/>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grpSp>
      <p:sp>
        <p:nvSpPr>
          <p:cNvPr id="13314" name="Text Box 2"/>
          <p:cNvSpPr txBox="1">
            <a:spLocks noChangeArrowheads="1"/>
          </p:cNvSpPr>
          <p:nvPr/>
        </p:nvSpPr>
        <p:spPr bwMode="auto">
          <a:xfrm>
            <a:off x="679450" y="578803"/>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charset="-122"/>
                <a:ea typeface="楷体" panose="02010609060101010101" charset="-122"/>
              </a:rPr>
              <a:t>二</a:t>
            </a:r>
            <a:r>
              <a:rPr lang="en-US"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光的反射定律</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blinds(horizontal)">
                                      <p:cBhvr>
                                        <p:cTn id="7" dur="500"/>
                                        <p:tgtEl>
                                          <p:spTgt spid="215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152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1550"/>
                                        </p:tgtEl>
                                        <p:attrNameLst>
                                          <p:attrName>style.visibility</p:attrName>
                                        </p:attrNameLst>
                                      </p:cBhvr>
                                      <p:to>
                                        <p:strVal val="visible"/>
                                      </p:to>
                                    </p:set>
                                    <p:animEffect transition="in" filter="wipe(down)">
                                      <p:cBhvr>
                                        <p:cTn id="16" dur="500"/>
                                        <p:tgtEl>
                                          <p:spTgt spid="2155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1509"/>
                                        </p:tgtEl>
                                        <p:attrNameLst>
                                          <p:attrName>style.visibility</p:attrName>
                                        </p:attrNameLst>
                                      </p:cBhvr>
                                      <p:to>
                                        <p:strVal val="visible"/>
                                      </p:to>
                                    </p:set>
                                    <p:animEffect transition="in" filter="blinds(horizontal)">
                                      <p:cBhvr>
                                        <p:cTn id="21" dur="500"/>
                                        <p:tgtEl>
                                          <p:spTgt spid="21509"/>
                                        </p:tgtEl>
                                      </p:cBhvr>
                                    </p:animEffect>
                                  </p:childTnLst>
                                </p:cTn>
                              </p:par>
                              <p:par>
                                <p:cTn id="22" presetID="1" presetClass="entr" presetSubtype="0" fill="hold" nodeType="withEffect">
                                  <p:stCondLst>
                                    <p:cond delay="0"/>
                                  </p:stCondLst>
                                  <p:childTnLst>
                                    <p:set>
                                      <p:cBhvr>
                                        <p:cTn id="23" dur="1" fill="hold">
                                          <p:stCondLst>
                                            <p:cond delay="0"/>
                                          </p:stCondLst>
                                        </p:cTn>
                                        <p:tgtEl>
                                          <p:spTgt spid="2151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1547"/>
                                        </p:tgtEl>
                                        <p:attrNameLst>
                                          <p:attrName>style.visibility</p:attrName>
                                        </p:attrNameLst>
                                      </p:cBhvr>
                                      <p:to>
                                        <p:strVal val="visible"/>
                                      </p:to>
                                    </p:set>
                                    <p:anim calcmode="lin" valueType="num">
                                      <p:cBhvr additive="base">
                                        <p:cTn id="28" dur="500" fill="hold"/>
                                        <p:tgtEl>
                                          <p:spTgt spid="21547"/>
                                        </p:tgtEl>
                                        <p:attrNameLst>
                                          <p:attrName>ppt_x</p:attrName>
                                        </p:attrNameLst>
                                      </p:cBhvr>
                                      <p:tavLst>
                                        <p:tav tm="0">
                                          <p:val>
                                            <p:strVal val="#ppt_x"/>
                                          </p:val>
                                        </p:tav>
                                        <p:tav tm="100000">
                                          <p:val>
                                            <p:strVal val="#ppt_x"/>
                                          </p:val>
                                        </p:tav>
                                      </p:tavLst>
                                    </p:anim>
                                    <p:anim calcmode="lin" valueType="num">
                                      <p:cBhvr additive="base">
                                        <p:cTn id="29" dur="500" fill="hold"/>
                                        <p:tgtEl>
                                          <p:spTgt spid="2154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1520"/>
                                        </p:tgtEl>
                                        <p:attrNameLst>
                                          <p:attrName>style.visibility</p:attrName>
                                        </p:attrNameLst>
                                      </p:cBhvr>
                                      <p:to>
                                        <p:strVal val="visible"/>
                                      </p:to>
                                    </p:set>
                                    <p:animEffect transition="in" filter="wipe(down)">
                                      <p:cBhvr>
                                        <p:cTn id="34" dur="500"/>
                                        <p:tgtEl>
                                          <p:spTgt spid="21520"/>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50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1510"/>
                                        </p:tgtEl>
                                        <p:attrNameLst>
                                          <p:attrName>style.visibility</p:attrName>
                                        </p:attrNameLst>
                                      </p:cBhvr>
                                      <p:to>
                                        <p:strVal val="visible"/>
                                      </p:to>
                                    </p:set>
                                    <p:animEffect transition="in" filter="blinds(horizontal)">
                                      <p:cBhvr>
                                        <p:cTn id="43" dur="500"/>
                                        <p:tgtEl>
                                          <p:spTgt spid="215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1546"/>
                                        </p:tgtEl>
                                        <p:attrNameLst>
                                          <p:attrName>style.visibility</p:attrName>
                                        </p:attrNameLst>
                                      </p:cBhvr>
                                      <p:to>
                                        <p:strVal val="visible"/>
                                      </p:to>
                                    </p:set>
                                    <p:animEffect transition="in" filter="wipe(left)">
                                      <p:cBhvr>
                                        <p:cTn id="48" dur="500"/>
                                        <p:tgtEl>
                                          <p:spTgt spid="21546"/>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21549"/>
                                        </p:tgtEl>
                                        <p:attrNameLst>
                                          <p:attrName>style.visibility</p:attrName>
                                        </p:attrNameLst>
                                      </p:cBhvr>
                                      <p:to>
                                        <p:strVal val="visible"/>
                                      </p:to>
                                    </p:set>
                                    <p:animEffect transition="in" filter="dissolve">
                                      <p:cBhvr>
                                        <p:cTn id="53" dur="500"/>
                                        <p:tgtEl>
                                          <p:spTgt spid="21549"/>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1515"/>
                                        </p:tgtEl>
                                        <p:attrNameLst>
                                          <p:attrName>style.visibility</p:attrName>
                                        </p:attrNameLst>
                                      </p:cBhvr>
                                      <p:to>
                                        <p:strVal val="visible"/>
                                      </p:to>
                                    </p:set>
                                    <p:animEffect transition="in" filter="blinds(horizontal)">
                                      <p:cBhvr>
                                        <p:cTn id="58" dur="500"/>
                                        <p:tgtEl>
                                          <p:spTgt spid="2151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1545"/>
                                        </p:tgtEl>
                                        <p:attrNameLst>
                                          <p:attrName>style.visibility</p:attrName>
                                        </p:attrNameLst>
                                      </p:cBhvr>
                                      <p:to>
                                        <p:strVal val="visible"/>
                                      </p:to>
                                    </p:set>
                                    <p:animEffect transition="in" filter="wipe(left)">
                                      <p:cBhvr>
                                        <p:cTn id="63" dur="500"/>
                                        <p:tgtEl>
                                          <p:spTgt spid="2154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21517"/>
                                        </p:tgtEl>
                                        <p:attrNameLst>
                                          <p:attrName>style.visibility</p:attrName>
                                        </p:attrNameLst>
                                      </p:cBhvr>
                                      <p:to>
                                        <p:strVal val="visible"/>
                                      </p:to>
                                    </p:set>
                                    <p:animEffect transition="in" filter="wipe(up)">
                                      <p:cBhvr>
                                        <p:cTn id="68" dur="500"/>
                                        <p:tgtEl>
                                          <p:spTgt spid="21517"/>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grpId="0" nodeType="clickEffect">
                                  <p:stCondLst>
                                    <p:cond delay="0"/>
                                  </p:stCondLst>
                                  <p:childTnLst>
                                    <p:set>
                                      <p:cBhvr>
                                        <p:cTn id="72" dur="1" fill="hold">
                                          <p:stCondLst>
                                            <p:cond delay="0"/>
                                          </p:stCondLst>
                                        </p:cTn>
                                        <p:tgtEl>
                                          <p:spTgt spid="21548"/>
                                        </p:tgtEl>
                                        <p:attrNameLst>
                                          <p:attrName>style.visibility</p:attrName>
                                        </p:attrNameLst>
                                      </p:cBhvr>
                                      <p:to>
                                        <p:strVal val="visible"/>
                                      </p:to>
                                    </p:set>
                                    <p:animEffect transition="in" filter="dissolve">
                                      <p:cBhvr>
                                        <p:cTn id="73" dur="500"/>
                                        <p:tgtEl>
                                          <p:spTgt spid="21548"/>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1514"/>
                                        </p:tgtEl>
                                        <p:attrNameLst>
                                          <p:attrName>style.visibility</p:attrName>
                                        </p:attrNameLst>
                                      </p:cBhvr>
                                      <p:to>
                                        <p:strVal val="visible"/>
                                      </p:to>
                                    </p:set>
                                    <p:animEffect transition="in" filter="fade">
                                      <p:cBhvr>
                                        <p:cTn id="78" dur="500"/>
                                        <p:tgtEl>
                                          <p:spTgt spid="21514"/>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21516"/>
                                        </p:tgtEl>
                                        <p:attrNameLst>
                                          <p:attrName>style.visibility</p:attrName>
                                        </p:attrNameLst>
                                      </p:cBhvr>
                                      <p:to>
                                        <p:strVal val="visible"/>
                                      </p:to>
                                    </p:set>
                                    <p:animEffect transition="in" filter="blinds(horizontal)">
                                      <p:cBhvr>
                                        <p:cTn id="83" dur="5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allAtOnce" autoUpdateAnimBg="0"/>
      <p:bldP spid="21509" grpId="0" autoUpdateAnimBg="0"/>
      <p:bldP spid="21514" grpId="0"/>
      <p:bldP spid="21515" grpId="0" autoUpdateAnimBg="0"/>
      <p:bldP spid="21516" grpId="0" autoUpdateAnimBg="0"/>
      <p:bldP spid="21520" grpId="0" bldLvl="0" animBg="1"/>
      <p:bldP spid="21545" grpId="0" bldLvl="0" animBg="1"/>
      <p:bldP spid="21546" grpId="0" bldLvl="0" animBg="1"/>
      <p:bldP spid="21547" grpId="0" bldLvl="0" animBg="1" autoUpdateAnimBg="0"/>
      <p:bldP spid="21548" grpId="0" autoUpdateAnimBg="0"/>
      <p:bldP spid="2154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01495" y="3954145"/>
            <a:ext cx="295275"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07" name="Picture 3" descr="花纹"/>
          <p:cNvPicPr>
            <a:picLocks noChangeAspect="1" noChangeArrowheads="1"/>
          </p:cNvPicPr>
          <p:nvPr/>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rot="2342" flipH="1">
            <a:off x="8467725" y="4114800"/>
            <a:ext cx="2200275" cy="274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Text Box 4"/>
          <p:cNvSpPr txBox="1">
            <a:spLocks noChangeArrowheads="1"/>
          </p:cNvSpPr>
          <p:nvPr/>
        </p:nvSpPr>
        <p:spPr bwMode="auto">
          <a:xfrm>
            <a:off x="679450" y="1544320"/>
            <a:ext cx="7777163"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latin typeface="楷体" panose="02010609060101010101" charset="-122"/>
                <a:ea typeface="楷体" panose="02010609060101010101" charset="-122"/>
              </a:rPr>
              <a:t>根据光的反射规律画</a:t>
            </a:r>
            <a:r>
              <a:rPr lang="zh-CN" altLang="en-US" sz="3200" b="1" dirty="0" smtClean="0">
                <a:latin typeface="楷体" panose="02010609060101010101" charset="-122"/>
                <a:ea typeface="楷体" panose="02010609060101010101" charset="-122"/>
              </a:rPr>
              <a:t>出</a:t>
            </a:r>
            <a:r>
              <a:rPr lang="zh-CN" altLang="en-US" sz="3200" b="1" dirty="0">
                <a:latin typeface="楷体" panose="02010609060101010101" charset="-122"/>
                <a:ea typeface="楷体" panose="02010609060101010101" charset="-122"/>
              </a:rPr>
              <a:t>平面镜</a:t>
            </a:r>
            <a:r>
              <a:rPr lang="zh-CN" altLang="en-US" sz="3200" b="1" dirty="0" smtClean="0">
                <a:latin typeface="楷体" panose="02010609060101010101" charset="-122"/>
                <a:ea typeface="楷体" panose="02010609060101010101" charset="-122"/>
              </a:rPr>
              <a:t>：</a:t>
            </a:r>
            <a:endParaRPr lang="zh-CN" altLang="en-US" sz="3200" b="1" dirty="0">
              <a:latin typeface="楷体" panose="02010609060101010101" charset="-122"/>
              <a:ea typeface="楷体" panose="02010609060101010101" charset="-122"/>
            </a:endParaRPr>
          </a:p>
        </p:txBody>
      </p:sp>
      <p:sp>
        <p:nvSpPr>
          <p:cNvPr id="21510" name="Text Box 6"/>
          <p:cNvSpPr txBox="1">
            <a:spLocks noChangeArrowheads="1"/>
          </p:cNvSpPr>
          <p:nvPr/>
        </p:nvSpPr>
        <p:spPr bwMode="auto">
          <a:xfrm>
            <a:off x="3751580" y="4237355"/>
            <a:ext cx="7877810" cy="1383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spcBef>
                <a:spcPct val="50000"/>
              </a:spcBef>
            </a:pPr>
            <a:r>
              <a:rPr lang="en-US" sz="2800" b="1" dirty="0">
                <a:solidFill>
                  <a:srgbClr val="FF0000"/>
                </a:solidFill>
                <a:latin typeface="Times New Roman" panose="02020603050405020304" pitchFamily="18" charset="0"/>
                <a:ea typeface="楷体" panose="02010609060101010101" charset="-122"/>
              </a:rPr>
              <a:t>2</a:t>
            </a:r>
            <a:r>
              <a:rPr lang="zh-CN" altLang="en-US" sz="2800" b="1" dirty="0" smtClean="0">
                <a:solidFill>
                  <a:srgbClr val="FF0000"/>
                </a:solidFill>
                <a:latin typeface="Times New Roman" panose="02020603050405020304" pitchFamily="18" charset="0"/>
                <a:ea typeface="楷体" panose="02010609060101010101" charset="-122"/>
              </a:rPr>
              <a:t>、过入射光线与反射光线的交点作垂直法线的一条直线，该直线为平面镜的位置。</a:t>
            </a:r>
            <a:endParaRPr lang="zh-CN" altLang="en-US" sz="2800" b="1" dirty="0">
              <a:solidFill>
                <a:srgbClr val="FF0000"/>
              </a:solidFill>
              <a:latin typeface="Times New Roman" panose="02020603050405020304" pitchFamily="18" charset="0"/>
              <a:ea typeface="楷体" panose="02010609060101010101" charset="-122"/>
            </a:endParaRPr>
          </a:p>
        </p:txBody>
      </p:sp>
      <p:grpSp>
        <p:nvGrpSpPr>
          <p:cNvPr id="21511" name="Group 7"/>
          <p:cNvGrpSpPr/>
          <p:nvPr/>
        </p:nvGrpSpPr>
        <p:grpSpPr bwMode="auto">
          <a:xfrm>
            <a:off x="3751670" y="2202589"/>
            <a:ext cx="1447800" cy="762000"/>
            <a:chOff x="0" y="0"/>
            <a:chExt cx="912" cy="480"/>
          </a:xfrm>
        </p:grpSpPr>
        <p:sp>
          <p:nvSpPr>
            <p:cNvPr id="21512" name="AutoShape 8"/>
            <p:cNvSpPr>
              <a:spLocks noChangeArrowheads="1"/>
            </p:cNvSpPr>
            <p:nvPr/>
          </p:nvSpPr>
          <p:spPr bwMode="auto">
            <a:xfrm>
              <a:off x="0" y="0"/>
              <a:ext cx="912" cy="480"/>
            </a:xfrm>
            <a:prstGeom prst="roundRect">
              <a:avLst>
                <a:gd name="adj" fmla="val 42273"/>
              </a:avLst>
            </a:prstGeom>
            <a:gradFill rotWithShape="1">
              <a:gsLst>
                <a:gs pos="0">
                  <a:schemeClr val="accent1"/>
                </a:gs>
                <a:gs pos="50000">
                  <a:srgbClr val="EBF8FF"/>
                </a:gs>
                <a:gs pos="100000">
                  <a:schemeClr val="accent1"/>
                </a:gs>
              </a:gsLst>
              <a:lin ang="0" scaled="1"/>
            </a:gradFill>
            <a:ln>
              <a:noFill/>
            </a:ln>
            <a:effectLst>
              <a:outerShdw dist="35921" dir="2700000" algn="ctr" rotWithShape="0">
                <a:srgbClr val="808080">
                  <a:alpha val="50000"/>
                </a:srgbClr>
              </a:outerShdw>
            </a:effectLst>
            <a:extLst>
              <a:ext uri="{91240B29-F687-4F45-9708-019B960494DF}">
                <a14:hiddenLine xmlns:a14="http://schemas.microsoft.com/office/drawing/2010/main" xmlns="" w="9525">
                  <a:solidFill>
                    <a:srgbClr val="000000"/>
                  </a:solidFill>
                  <a:round/>
                </a14:hiddenLine>
              </a:ext>
            </a:extLst>
          </p:spPr>
          <p:txBody>
            <a:bodyPr wrap="none" anchor="ctr"/>
            <a:lstStyle/>
            <a:p>
              <a:endParaRPr lang="zh-CN" altLang="en-US"/>
            </a:p>
          </p:txBody>
        </p:sp>
        <p:sp>
          <p:nvSpPr>
            <p:cNvPr id="21513" name="Text Box 9"/>
            <p:cNvSpPr txBox="1">
              <a:spLocks noChangeArrowheads="1"/>
            </p:cNvSpPr>
            <p:nvPr/>
          </p:nvSpPr>
          <p:spPr bwMode="auto">
            <a:xfrm>
              <a:off x="48" y="48"/>
              <a:ext cx="768" cy="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3600" b="1" dirty="0">
                  <a:solidFill>
                    <a:srgbClr val="CC0000"/>
                  </a:solidFill>
                  <a:latin typeface="楷体" panose="02010609060101010101" charset="-122"/>
                  <a:ea typeface="楷体" panose="02010609060101010101" charset="-122"/>
                </a:rPr>
                <a:t>画法</a:t>
              </a:r>
              <a:r>
                <a:rPr lang="zh-CN" altLang="en-US" sz="3600" dirty="0">
                  <a:solidFill>
                    <a:srgbClr val="CC0000"/>
                  </a:solidFill>
                  <a:latin typeface="楷体" panose="02010609060101010101" charset="-122"/>
                  <a:ea typeface="楷体" panose="02010609060101010101" charset="-122"/>
                </a:rPr>
                <a:t>：</a:t>
              </a:r>
            </a:p>
          </p:txBody>
        </p:sp>
      </p:grpSp>
      <p:grpSp>
        <p:nvGrpSpPr>
          <p:cNvPr id="21517" name="Group 13"/>
          <p:cNvGrpSpPr/>
          <p:nvPr/>
        </p:nvGrpSpPr>
        <p:grpSpPr bwMode="auto">
          <a:xfrm>
            <a:off x="734695" y="3115945"/>
            <a:ext cx="1066800" cy="1143000"/>
            <a:chOff x="0" y="0"/>
            <a:chExt cx="1392" cy="1392"/>
          </a:xfrm>
        </p:grpSpPr>
        <p:sp>
          <p:nvSpPr>
            <p:cNvPr id="21518" name="Line 14"/>
            <p:cNvSpPr>
              <a:spLocks noChangeShapeType="1"/>
            </p:cNvSpPr>
            <p:nvPr/>
          </p:nvSpPr>
          <p:spPr bwMode="auto">
            <a:xfrm>
              <a:off x="0" y="0"/>
              <a:ext cx="864" cy="864"/>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sp>
          <p:nvSpPr>
            <p:cNvPr id="21519" name="Line 15"/>
            <p:cNvSpPr>
              <a:spLocks noChangeShapeType="1"/>
            </p:cNvSpPr>
            <p:nvPr/>
          </p:nvSpPr>
          <p:spPr bwMode="auto">
            <a:xfrm>
              <a:off x="672" y="672"/>
              <a:ext cx="720" cy="720"/>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21520" name="Line 16"/>
          <p:cNvSpPr>
            <a:spLocks noChangeShapeType="1"/>
          </p:cNvSpPr>
          <p:nvPr/>
        </p:nvSpPr>
        <p:spPr bwMode="auto">
          <a:xfrm>
            <a:off x="1801495" y="2582545"/>
            <a:ext cx="0" cy="1752600"/>
          </a:xfrm>
          <a:prstGeom prst="line">
            <a:avLst/>
          </a:prstGeom>
          <a:noFill/>
          <a:ln w="19050" cmpd="sng">
            <a:solidFill>
              <a:schemeClr val="tx1"/>
            </a:solidFill>
            <a:prstDash val="sysDot"/>
            <a:round/>
          </a:ln>
          <a:extLst>
            <a:ext uri="{909E8E84-426E-40DD-AFC4-6F175D3DCCD1}">
              <a14:hiddenFill xmlns:a14="http://schemas.microsoft.com/office/drawing/2010/main" xmlns="">
                <a:noFill/>
              </a14:hiddenFill>
            </a:ext>
          </a:extLst>
        </p:spPr>
        <p:txBody>
          <a:bodyPr/>
          <a:lstStyle/>
          <a:p>
            <a:endParaRPr lang="zh-CN" altLang="en-US"/>
          </a:p>
        </p:txBody>
      </p:sp>
      <p:grpSp>
        <p:nvGrpSpPr>
          <p:cNvPr id="21521" name="Group 17"/>
          <p:cNvGrpSpPr/>
          <p:nvPr/>
        </p:nvGrpSpPr>
        <p:grpSpPr bwMode="auto">
          <a:xfrm>
            <a:off x="708537" y="4297045"/>
            <a:ext cx="2514600" cy="536575"/>
            <a:chOff x="0" y="0"/>
            <a:chExt cx="1584" cy="338"/>
          </a:xfrm>
        </p:grpSpPr>
        <p:sp>
          <p:nvSpPr>
            <p:cNvPr id="21522" name="Text Box 18"/>
            <p:cNvSpPr txBox="1">
              <a:spLocks noChangeArrowheads="1"/>
            </p:cNvSpPr>
            <p:nvPr/>
          </p:nvSpPr>
          <p:spPr bwMode="auto">
            <a:xfrm>
              <a:off x="0" y="48"/>
              <a:ext cx="202"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Times New Roman" panose="02020603050405020304" pitchFamily="18" charset="0"/>
                </a:rPr>
                <a:t>M</a:t>
              </a:r>
            </a:p>
          </p:txBody>
        </p:sp>
        <p:sp>
          <p:nvSpPr>
            <p:cNvPr id="21523" name="Text Box 19"/>
            <p:cNvSpPr txBox="1">
              <a:spLocks noChangeArrowheads="1"/>
            </p:cNvSpPr>
            <p:nvPr/>
          </p:nvSpPr>
          <p:spPr bwMode="auto">
            <a:xfrm>
              <a:off x="1056" y="48"/>
              <a:ext cx="528"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Times New Roman" panose="02020603050405020304" pitchFamily="18" charset="0"/>
                </a:rPr>
                <a:t>M′</a:t>
              </a:r>
            </a:p>
          </p:txBody>
        </p:sp>
        <p:grpSp>
          <p:nvGrpSpPr>
            <p:cNvPr id="21524" name="Group 20"/>
            <p:cNvGrpSpPr/>
            <p:nvPr/>
          </p:nvGrpSpPr>
          <p:grpSpPr bwMode="auto">
            <a:xfrm>
              <a:off x="192" y="0"/>
              <a:ext cx="1056" cy="96"/>
              <a:chOff x="0" y="0"/>
              <a:chExt cx="3792" cy="192"/>
            </a:xfrm>
          </p:grpSpPr>
          <p:sp>
            <p:nvSpPr>
              <p:cNvPr id="21525" name="Line 21"/>
              <p:cNvSpPr>
                <a:spLocks noChangeShapeType="1"/>
              </p:cNvSpPr>
              <p:nvPr/>
            </p:nvSpPr>
            <p:spPr bwMode="auto">
              <a:xfrm>
                <a:off x="0" y="0"/>
                <a:ext cx="3792" cy="0"/>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6" name="Line 22"/>
              <p:cNvSpPr>
                <a:spLocks noChangeShapeType="1"/>
              </p:cNvSpPr>
              <p:nvPr/>
            </p:nvSpPr>
            <p:spPr bwMode="auto">
              <a:xfrm flipV="1">
                <a:off x="14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7" name="Line 23"/>
              <p:cNvSpPr>
                <a:spLocks noChangeShapeType="1"/>
              </p:cNvSpPr>
              <p:nvPr/>
            </p:nvSpPr>
            <p:spPr bwMode="auto">
              <a:xfrm flipV="1">
                <a:off x="33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8" name="Line 24"/>
              <p:cNvSpPr>
                <a:spLocks noChangeShapeType="1"/>
              </p:cNvSpPr>
              <p:nvPr/>
            </p:nvSpPr>
            <p:spPr bwMode="auto">
              <a:xfrm flipV="1">
                <a:off x="52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29" name="Line 25"/>
              <p:cNvSpPr>
                <a:spLocks noChangeShapeType="1"/>
              </p:cNvSpPr>
              <p:nvPr/>
            </p:nvSpPr>
            <p:spPr bwMode="auto">
              <a:xfrm flipV="1">
                <a:off x="72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0" name="Line 26"/>
              <p:cNvSpPr>
                <a:spLocks noChangeShapeType="1"/>
              </p:cNvSpPr>
              <p:nvPr/>
            </p:nvSpPr>
            <p:spPr bwMode="auto">
              <a:xfrm flipV="1">
                <a:off x="91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1" name="Line 27"/>
              <p:cNvSpPr>
                <a:spLocks noChangeShapeType="1"/>
              </p:cNvSpPr>
              <p:nvPr/>
            </p:nvSpPr>
            <p:spPr bwMode="auto">
              <a:xfrm flipV="1">
                <a:off x="110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2" name="Line 28"/>
              <p:cNvSpPr>
                <a:spLocks noChangeShapeType="1"/>
              </p:cNvSpPr>
              <p:nvPr/>
            </p:nvSpPr>
            <p:spPr bwMode="auto">
              <a:xfrm flipV="1">
                <a:off x="129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3" name="Line 29"/>
              <p:cNvSpPr>
                <a:spLocks noChangeShapeType="1"/>
              </p:cNvSpPr>
              <p:nvPr/>
            </p:nvSpPr>
            <p:spPr bwMode="auto">
              <a:xfrm flipV="1">
                <a:off x="148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4" name="Line 30"/>
              <p:cNvSpPr>
                <a:spLocks noChangeShapeType="1"/>
              </p:cNvSpPr>
              <p:nvPr/>
            </p:nvSpPr>
            <p:spPr bwMode="auto">
              <a:xfrm flipV="1">
                <a:off x="168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5" name="Line 31"/>
              <p:cNvSpPr>
                <a:spLocks noChangeShapeType="1"/>
              </p:cNvSpPr>
              <p:nvPr/>
            </p:nvSpPr>
            <p:spPr bwMode="auto">
              <a:xfrm flipV="1">
                <a:off x="187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6" name="Line 32"/>
              <p:cNvSpPr>
                <a:spLocks noChangeShapeType="1"/>
              </p:cNvSpPr>
              <p:nvPr/>
            </p:nvSpPr>
            <p:spPr bwMode="auto">
              <a:xfrm flipV="1">
                <a:off x="206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7" name="Line 33"/>
              <p:cNvSpPr>
                <a:spLocks noChangeShapeType="1"/>
              </p:cNvSpPr>
              <p:nvPr/>
            </p:nvSpPr>
            <p:spPr bwMode="auto">
              <a:xfrm flipV="1">
                <a:off x="225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8" name="Line 34"/>
              <p:cNvSpPr>
                <a:spLocks noChangeShapeType="1"/>
              </p:cNvSpPr>
              <p:nvPr/>
            </p:nvSpPr>
            <p:spPr bwMode="auto">
              <a:xfrm flipV="1">
                <a:off x="244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39" name="Line 35"/>
              <p:cNvSpPr>
                <a:spLocks noChangeShapeType="1"/>
              </p:cNvSpPr>
              <p:nvPr/>
            </p:nvSpPr>
            <p:spPr bwMode="auto">
              <a:xfrm flipV="1">
                <a:off x="264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0" name="Line 36"/>
              <p:cNvSpPr>
                <a:spLocks noChangeShapeType="1"/>
              </p:cNvSpPr>
              <p:nvPr/>
            </p:nvSpPr>
            <p:spPr bwMode="auto">
              <a:xfrm flipV="1">
                <a:off x="2832"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1" name="Line 37"/>
              <p:cNvSpPr>
                <a:spLocks noChangeShapeType="1"/>
              </p:cNvSpPr>
              <p:nvPr/>
            </p:nvSpPr>
            <p:spPr bwMode="auto">
              <a:xfrm flipV="1">
                <a:off x="3024"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2" name="Line 38"/>
              <p:cNvSpPr>
                <a:spLocks noChangeShapeType="1"/>
              </p:cNvSpPr>
              <p:nvPr/>
            </p:nvSpPr>
            <p:spPr bwMode="auto">
              <a:xfrm flipV="1">
                <a:off x="3216"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3" name="Line 39"/>
              <p:cNvSpPr>
                <a:spLocks noChangeShapeType="1"/>
              </p:cNvSpPr>
              <p:nvPr/>
            </p:nvSpPr>
            <p:spPr bwMode="auto">
              <a:xfrm flipV="1">
                <a:off x="3408"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44" name="Line 40"/>
              <p:cNvSpPr>
                <a:spLocks noChangeShapeType="1"/>
              </p:cNvSpPr>
              <p:nvPr/>
            </p:nvSpPr>
            <p:spPr bwMode="auto">
              <a:xfrm flipV="1">
                <a:off x="3600" y="0"/>
                <a:ext cx="192" cy="192"/>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grpSp>
      <p:sp>
        <p:nvSpPr>
          <p:cNvPr id="21547" name="Oval 43"/>
          <p:cNvSpPr>
            <a:spLocks noChangeArrowheads="1"/>
          </p:cNvSpPr>
          <p:nvPr/>
        </p:nvSpPr>
        <p:spPr bwMode="auto">
          <a:xfrm flipH="1">
            <a:off x="1725295" y="4258945"/>
            <a:ext cx="152400" cy="76200"/>
          </a:xfrm>
          <a:prstGeom prst="ellipse">
            <a:avLst/>
          </a:prstGeom>
          <a:solidFill>
            <a:schemeClr val="accent1"/>
          </a:solidFill>
          <a:ln w="9525" cmpd="sng">
            <a:solidFill>
              <a:schemeClr val="tx1"/>
            </a:solidFill>
            <a:round/>
          </a:ln>
        </p:spPr>
        <p:txBody>
          <a:bodyPr wrap="none" anchor="ctr"/>
          <a:lstStyle/>
          <a:p>
            <a:endParaRPr lang="zh-CN" altLang="en-US" b="1">
              <a:latin typeface="Times New Roman" panose="02020603050405020304" pitchFamily="18" charset="0"/>
            </a:endParaRPr>
          </a:p>
        </p:txBody>
      </p:sp>
      <p:grpSp>
        <p:nvGrpSpPr>
          <p:cNvPr id="21550" name="Group 46"/>
          <p:cNvGrpSpPr/>
          <p:nvPr/>
        </p:nvGrpSpPr>
        <p:grpSpPr bwMode="auto">
          <a:xfrm>
            <a:off x="1801495" y="3039745"/>
            <a:ext cx="1219200" cy="1219200"/>
            <a:chOff x="0" y="0"/>
            <a:chExt cx="1440" cy="1440"/>
          </a:xfrm>
        </p:grpSpPr>
        <p:sp>
          <p:nvSpPr>
            <p:cNvPr id="21551" name="Line 47"/>
            <p:cNvSpPr>
              <a:spLocks noChangeShapeType="1"/>
            </p:cNvSpPr>
            <p:nvPr/>
          </p:nvSpPr>
          <p:spPr bwMode="auto">
            <a:xfrm flipV="1">
              <a:off x="672" y="0"/>
              <a:ext cx="768" cy="768"/>
            </a:xfrm>
            <a:prstGeom prst="line">
              <a:avLst/>
            </a:prstGeom>
            <a:noFill/>
            <a:ln w="38100"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552" name="Line 48"/>
            <p:cNvSpPr>
              <a:spLocks noChangeShapeType="1"/>
            </p:cNvSpPr>
            <p:nvPr/>
          </p:nvSpPr>
          <p:spPr bwMode="auto">
            <a:xfrm flipV="1">
              <a:off x="0" y="720"/>
              <a:ext cx="720" cy="720"/>
            </a:xfrm>
            <a:prstGeom prst="line">
              <a:avLst/>
            </a:prstGeom>
            <a:noFill/>
            <a:ln w="38100" cmpd="sng">
              <a:solidFill>
                <a:schemeClr val="tx1"/>
              </a:solidFill>
              <a:round/>
              <a:tailEnd type="stealth" w="med" len="lg"/>
            </a:ln>
            <a:extLst>
              <a:ext uri="{909E8E84-426E-40DD-AFC4-6F175D3DCCD1}">
                <a14:hiddenFill xmlns:a14="http://schemas.microsoft.com/office/drawing/2010/main" xmlns="">
                  <a:noFill/>
                </a14:hiddenFill>
              </a:ext>
            </a:extLst>
          </p:spPr>
          <p:txBody>
            <a:bodyPr/>
            <a:lstStyle/>
            <a:p>
              <a:endParaRPr lang="zh-CN" altLang="en-US"/>
            </a:p>
          </p:txBody>
        </p:sp>
      </p:grpSp>
      <p:sp>
        <p:nvSpPr>
          <p:cNvPr id="2" name="TextBox 1"/>
          <p:cNvSpPr txBox="1"/>
          <p:nvPr/>
        </p:nvSpPr>
        <p:spPr>
          <a:xfrm>
            <a:off x="3751580" y="3039745"/>
            <a:ext cx="7877175" cy="1383665"/>
          </a:xfrm>
          <a:prstGeom prst="rect">
            <a:avLst/>
          </a:prstGeom>
          <a:noFill/>
        </p:spPr>
        <p:txBody>
          <a:bodyPr wrap="square" rtlCol="0">
            <a:spAutoFit/>
          </a:bodyPr>
          <a:lstStyle/>
          <a:p>
            <a:pPr>
              <a:lnSpc>
                <a:spcPct val="150000"/>
              </a:lnSpc>
            </a:pPr>
            <a:r>
              <a:rPr lang="en-US" altLang="zh-CN" sz="2800" b="1" dirty="0" smtClean="0">
                <a:solidFill>
                  <a:srgbClr val="FF0000"/>
                </a:solidFill>
                <a:latin typeface="Times New Roman" panose="02020603050405020304" pitchFamily="18" charset="0"/>
                <a:ea typeface="楷体" panose="02010609060101010101" charset="-122"/>
              </a:rPr>
              <a:t>1</a:t>
            </a:r>
            <a:r>
              <a:rPr lang="zh-CN" altLang="en-US" sz="2800" b="1" dirty="0" smtClean="0">
                <a:solidFill>
                  <a:srgbClr val="FF0000"/>
                </a:solidFill>
                <a:latin typeface="Times New Roman" panose="02020603050405020304" pitchFamily="18" charset="0"/>
                <a:ea typeface="楷体" panose="02010609060101010101" charset="-122"/>
              </a:rPr>
              <a:t>、作入射光线和反射光线夹角的角平分线，此线即为法线</a:t>
            </a:r>
            <a:endParaRPr lang="zh-CN" altLang="en-US" sz="2800" b="1" dirty="0">
              <a:solidFill>
                <a:srgbClr val="FF0000"/>
              </a:solidFill>
              <a:latin typeface="Times New Roman" panose="02020603050405020304" pitchFamily="18" charset="0"/>
              <a:ea typeface="楷体" panose="02010609060101010101" charset="-122"/>
            </a:endParaRPr>
          </a:p>
        </p:txBody>
      </p:sp>
      <p:sp>
        <p:nvSpPr>
          <p:cNvPr id="13314" name="Text Box 2"/>
          <p:cNvSpPr txBox="1">
            <a:spLocks noChangeArrowheads="1"/>
          </p:cNvSpPr>
          <p:nvPr/>
        </p:nvSpPr>
        <p:spPr bwMode="auto">
          <a:xfrm>
            <a:off x="679450" y="578803"/>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charset="-122"/>
                <a:ea typeface="楷体" panose="02010609060101010101" charset="-122"/>
              </a:rPr>
              <a:t>二</a:t>
            </a:r>
            <a:r>
              <a:rPr lang="en-US"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光的反射定律</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blinds(horizontal)">
                                      <p:cBhvr>
                                        <p:cTn id="7" dur="500"/>
                                        <p:tgtEl>
                                          <p:spTgt spid="215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1517"/>
                                        </p:tgtEl>
                                        <p:attrNameLst>
                                          <p:attrName>style.visibility</p:attrName>
                                        </p:attrNameLst>
                                      </p:cBhvr>
                                      <p:to>
                                        <p:strVal val="visible"/>
                                      </p:to>
                                    </p:set>
                                    <p:animEffect transition="in" filter="wipe(up)">
                                      <p:cBhvr>
                                        <p:cTn id="12" dur="500"/>
                                        <p:tgtEl>
                                          <p:spTgt spid="215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550"/>
                                        </p:tgtEl>
                                        <p:attrNameLst>
                                          <p:attrName>style.visibility</p:attrName>
                                        </p:attrNameLst>
                                      </p:cBhvr>
                                      <p:to>
                                        <p:strVal val="visible"/>
                                      </p:to>
                                    </p:set>
                                    <p:animEffect transition="in" filter="wipe(down)">
                                      <p:cBhvr>
                                        <p:cTn id="17" dur="500"/>
                                        <p:tgtEl>
                                          <p:spTgt spid="2155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1511"/>
                                        </p:tgtEl>
                                        <p:attrNameLst>
                                          <p:attrName>style.visibility</p:attrName>
                                        </p:attrNameLst>
                                      </p:cBhvr>
                                      <p:to>
                                        <p:strVal val="visible"/>
                                      </p:to>
                                    </p:set>
                                  </p:childTnLst>
                                </p:cTn>
                              </p:par>
                              <p:par>
                                <p:cTn id="22" presetID="10"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1520"/>
                                        </p:tgtEl>
                                        <p:attrNameLst>
                                          <p:attrName>style.visibility</p:attrName>
                                        </p:attrNameLst>
                                      </p:cBhvr>
                                      <p:to>
                                        <p:strVal val="visible"/>
                                      </p:to>
                                    </p:set>
                                    <p:animEffect transition="in" filter="wipe(down)">
                                      <p:cBhvr>
                                        <p:cTn id="29" dur="500"/>
                                        <p:tgtEl>
                                          <p:spTgt spid="2152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1510"/>
                                        </p:tgtEl>
                                        <p:attrNameLst>
                                          <p:attrName>style.visibility</p:attrName>
                                        </p:attrNameLst>
                                      </p:cBhvr>
                                      <p:to>
                                        <p:strVal val="visible"/>
                                      </p:to>
                                    </p:set>
                                    <p:animEffect transition="in" filter="blinds(horizontal)">
                                      <p:cBhvr>
                                        <p:cTn id="34" dur="500"/>
                                        <p:tgtEl>
                                          <p:spTgt spid="21510"/>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50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547"/>
                                        </p:tgtEl>
                                        <p:attrNameLst>
                                          <p:attrName>style.visibility</p:attrName>
                                        </p:attrNameLst>
                                      </p:cBhvr>
                                      <p:to>
                                        <p:strVal val="visible"/>
                                      </p:to>
                                    </p:set>
                                    <p:anim calcmode="lin" valueType="num">
                                      <p:cBhvr additive="base">
                                        <p:cTn id="43" dur="500" fill="hold"/>
                                        <p:tgtEl>
                                          <p:spTgt spid="21547"/>
                                        </p:tgtEl>
                                        <p:attrNameLst>
                                          <p:attrName>ppt_x</p:attrName>
                                        </p:attrNameLst>
                                      </p:cBhvr>
                                      <p:tavLst>
                                        <p:tav tm="0">
                                          <p:val>
                                            <p:strVal val="#ppt_x"/>
                                          </p:val>
                                        </p:tav>
                                        <p:tav tm="100000">
                                          <p:val>
                                            <p:strVal val="#ppt_x"/>
                                          </p:val>
                                        </p:tav>
                                      </p:tavLst>
                                    </p:anim>
                                    <p:anim calcmode="lin" valueType="num">
                                      <p:cBhvr additive="base">
                                        <p:cTn id="44" dur="500" fill="hold"/>
                                        <p:tgtEl>
                                          <p:spTgt spid="2154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15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allAtOnce" autoUpdateAnimBg="0"/>
      <p:bldP spid="21520" grpId="0" bldLvl="0" animBg="1"/>
      <p:bldP spid="21547" grpId="0" bldLvl="0" animBg="1" autoUpdateAnimBg="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679450" y="579120"/>
            <a:ext cx="4620895"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Times New Roman" panose="02020603050405020304" pitchFamily="18" charset="0"/>
                <a:ea typeface="楷体" panose="02010609060101010101" charset="-122"/>
              </a:rPr>
              <a:t>三</a:t>
            </a:r>
            <a:r>
              <a:rPr lang="en-US" sz="3600" b="1">
                <a:latin typeface="Times New Roman" panose="02020603050405020304" pitchFamily="18" charset="0"/>
                <a:ea typeface="楷体" panose="02010609060101010101" charset="-122"/>
              </a:rPr>
              <a:t>.</a:t>
            </a:r>
            <a:r>
              <a:rPr lang="zh-CN" altLang="en-US" sz="3600" b="1">
                <a:latin typeface="Times New Roman" panose="02020603050405020304" pitchFamily="18" charset="0"/>
                <a:ea typeface="楷体" panose="02010609060101010101" charset="-122"/>
              </a:rPr>
              <a:t>镜面反射和漫反射</a:t>
            </a:r>
          </a:p>
        </p:txBody>
      </p:sp>
      <p:sp>
        <p:nvSpPr>
          <p:cNvPr id="22556" name="Text Box 28"/>
          <p:cNvSpPr txBox="1">
            <a:spLocks noChangeArrowheads="1"/>
          </p:cNvSpPr>
          <p:nvPr/>
        </p:nvSpPr>
        <p:spPr bwMode="auto">
          <a:xfrm>
            <a:off x="678180" y="2000250"/>
            <a:ext cx="1927225"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b="1" dirty="0">
                <a:latin typeface="Times New Roman" panose="02020603050405020304" pitchFamily="18" charset="0"/>
                <a:ea typeface="楷体" panose="02010609060101010101" charset="-122"/>
              </a:rPr>
              <a:t>1.</a:t>
            </a:r>
            <a:r>
              <a:rPr lang="zh-CN" altLang="en-US" sz="2800" b="1" dirty="0">
                <a:latin typeface="Times New Roman" panose="02020603050405020304" pitchFamily="18" charset="0"/>
                <a:ea typeface="楷体" panose="02010609060101010101" charset="-122"/>
              </a:rPr>
              <a:t>光的反射</a:t>
            </a:r>
          </a:p>
        </p:txBody>
      </p:sp>
      <p:sp>
        <p:nvSpPr>
          <p:cNvPr id="22557" name="AutoShape 29"/>
          <p:cNvSpPr/>
          <p:nvPr/>
        </p:nvSpPr>
        <p:spPr bwMode="auto">
          <a:xfrm>
            <a:off x="2559050" y="1790065"/>
            <a:ext cx="189865" cy="975360"/>
          </a:xfrm>
          <a:prstGeom prst="leftBrace">
            <a:avLst>
              <a:gd name="adj1" fmla="val 83333"/>
              <a:gd name="adj2" fmla="val 50000"/>
            </a:avLst>
          </a:prstGeom>
          <a:noFill/>
          <a:ln w="9525" cmpd="sng">
            <a:solidFill>
              <a:srgbClr val="FF3300"/>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b="1">
              <a:latin typeface="Times New Roman" panose="02020603050405020304" pitchFamily="18" charset="0"/>
              <a:ea typeface="楷体" panose="02010609060101010101" charset="-122"/>
            </a:endParaRPr>
          </a:p>
        </p:txBody>
      </p:sp>
      <p:sp>
        <p:nvSpPr>
          <p:cNvPr id="22558" name="Text Box 30"/>
          <p:cNvSpPr txBox="1">
            <a:spLocks noChangeArrowheads="1"/>
          </p:cNvSpPr>
          <p:nvPr/>
        </p:nvSpPr>
        <p:spPr bwMode="auto">
          <a:xfrm>
            <a:off x="2846070" y="1552575"/>
            <a:ext cx="161290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Times New Roman" panose="02020603050405020304" pitchFamily="18" charset="0"/>
                <a:ea typeface="楷体" panose="02010609060101010101" charset="-122"/>
              </a:rPr>
              <a:t>镜面反射</a:t>
            </a:r>
          </a:p>
        </p:txBody>
      </p:sp>
      <p:sp>
        <p:nvSpPr>
          <p:cNvPr id="22559" name="Text Box 31"/>
          <p:cNvSpPr txBox="1">
            <a:spLocks noChangeArrowheads="1"/>
          </p:cNvSpPr>
          <p:nvPr/>
        </p:nvSpPr>
        <p:spPr bwMode="auto">
          <a:xfrm>
            <a:off x="2861310" y="2529840"/>
            <a:ext cx="1255395"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Times New Roman" panose="02020603050405020304" pitchFamily="18" charset="0"/>
                <a:ea typeface="楷体" panose="02010609060101010101" charset="-122"/>
              </a:rPr>
              <a:t>漫反射</a:t>
            </a:r>
          </a:p>
        </p:txBody>
      </p:sp>
      <p:sp>
        <p:nvSpPr>
          <p:cNvPr id="2" name="Text Box 28"/>
          <p:cNvSpPr txBox="1">
            <a:spLocks noChangeArrowheads="1"/>
          </p:cNvSpPr>
          <p:nvPr/>
        </p:nvSpPr>
        <p:spPr bwMode="auto">
          <a:xfrm>
            <a:off x="678180" y="3986530"/>
            <a:ext cx="1024890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b="1" dirty="0">
                <a:latin typeface="Times New Roman" panose="02020603050405020304" pitchFamily="18" charset="0"/>
                <a:ea typeface="楷体" panose="02010609060101010101" charset="-122"/>
              </a:rPr>
              <a:t>2.</a:t>
            </a:r>
            <a:r>
              <a:rPr lang="zh-CN" altLang="en-US" sz="2800" b="1" dirty="0">
                <a:latin typeface="Times New Roman" panose="02020603050405020304" pitchFamily="18" charset="0"/>
                <a:ea typeface="楷体" panose="02010609060101010101" charset="-122"/>
              </a:rPr>
              <a:t>镜面反射：一束平行光照射到反射面上后，会被平行的反射。</a:t>
            </a:r>
          </a:p>
        </p:txBody>
      </p:sp>
      <p:sp>
        <p:nvSpPr>
          <p:cNvPr id="3" name="Text Box 28"/>
          <p:cNvSpPr txBox="1">
            <a:spLocks noChangeArrowheads="1"/>
          </p:cNvSpPr>
          <p:nvPr/>
        </p:nvSpPr>
        <p:spPr bwMode="auto">
          <a:xfrm>
            <a:off x="678180" y="4928870"/>
            <a:ext cx="10661650" cy="521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b="1" dirty="0">
                <a:latin typeface="Times New Roman" panose="02020603050405020304" pitchFamily="18" charset="0"/>
                <a:ea typeface="楷体" panose="02010609060101010101" charset="-122"/>
              </a:rPr>
              <a:t>3.</a:t>
            </a:r>
            <a:r>
              <a:rPr lang="zh-CN" altLang="en-US" sz="2800" b="1" dirty="0">
                <a:latin typeface="Times New Roman" panose="02020603050405020304" pitchFamily="18" charset="0"/>
                <a:ea typeface="楷体" panose="02010609060101010101" charset="-122"/>
              </a:rPr>
              <a:t>漫反射：</a:t>
            </a:r>
            <a:r>
              <a:rPr lang="zh-CN" altLang="en-US" sz="2800" b="1" dirty="0">
                <a:solidFill>
                  <a:srgbClr val="00B050"/>
                </a:solidFill>
                <a:latin typeface="Times New Roman" panose="02020603050405020304" pitchFamily="18" charset="0"/>
                <a:ea typeface="楷体" panose="02010609060101010101" charset="-122"/>
              </a:rPr>
              <a:t>凹凸不平的表面</a:t>
            </a:r>
            <a:r>
              <a:rPr lang="zh-CN" altLang="en-US" sz="2800" b="1" dirty="0">
                <a:latin typeface="Times New Roman" panose="02020603050405020304" pitchFamily="18" charset="0"/>
                <a:ea typeface="楷体" panose="02010609060101010101" charset="-122"/>
              </a:rPr>
              <a:t>会把平行的入射光线向着</a:t>
            </a:r>
            <a:r>
              <a:rPr lang="zh-CN" altLang="en-US" sz="2800" b="1" dirty="0">
                <a:solidFill>
                  <a:srgbClr val="00B050"/>
                </a:solidFill>
                <a:latin typeface="Times New Roman" panose="02020603050405020304" pitchFamily="18" charset="0"/>
                <a:ea typeface="楷体" panose="02010609060101010101" charset="-122"/>
              </a:rPr>
              <a:t>四面八方反射</a:t>
            </a:r>
            <a:r>
              <a:rPr lang="zh-CN" altLang="en-US" sz="2800" b="1" dirty="0">
                <a:latin typeface="Times New Roman" panose="02020603050405020304" pitchFamily="18" charset="0"/>
                <a:ea typeface="楷体" panose="02010609060101010101" charset="-122"/>
              </a:rPr>
              <a:t>。</a:t>
            </a:r>
          </a:p>
        </p:txBody>
      </p:sp>
      <p:sp>
        <p:nvSpPr>
          <p:cNvPr id="15364" name="Text Box 6"/>
          <p:cNvSpPr txBox="1"/>
          <p:nvPr/>
        </p:nvSpPr>
        <p:spPr>
          <a:xfrm>
            <a:off x="796925" y="5889625"/>
            <a:ext cx="6364288" cy="521970"/>
          </a:xfrm>
          <a:prstGeom prst="rect">
            <a:avLst/>
          </a:prstGeom>
          <a:noFill/>
          <a:ln w="28575">
            <a:noFill/>
          </a:ln>
        </p:spPr>
        <p:txBody>
          <a:bodyPr>
            <a:spAutoFit/>
          </a:bodyPr>
          <a:lstStyle/>
          <a:p>
            <a:pPr>
              <a:spcBef>
                <a:spcPct val="50000"/>
              </a:spcBef>
            </a:pPr>
            <a:r>
              <a:rPr lang="zh-CN" altLang="en-US" sz="2800" b="1" dirty="0">
                <a:solidFill>
                  <a:srgbClr val="0000FF"/>
                </a:solidFill>
                <a:latin typeface="楷体" panose="02010609060101010101" charset="-122"/>
                <a:ea typeface="楷体" panose="02010609060101010101" charset="-122"/>
              </a:rPr>
              <a:t>我们为什么从各个方向都可以看到物体？</a:t>
            </a:r>
          </a:p>
        </p:txBody>
      </p:sp>
      <p:grpSp>
        <p:nvGrpSpPr>
          <p:cNvPr id="14338" name="Group 2"/>
          <p:cNvGrpSpPr/>
          <p:nvPr/>
        </p:nvGrpSpPr>
        <p:grpSpPr>
          <a:xfrm>
            <a:off x="4558348" y="772795"/>
            <a:ext cx="3425825" cy="2505075"/>
            <a:chOff x="553" y="1012"/>
            <a:chExt cx="2158" cy="1578"/>
          </a:xfrm>
        </p:grpSpPr>
        <p:grpSp>
          <p:nvGrpSpPr>
            <p:cNvPr id="14368" name="Group 3"/>
            <p:cNvGrpSpPr/>
            <p:nvPr/>
          </p:nvGrpSpPr>
          <p:grpSpPr>
            <a:xfrm>
              <a:off x="553" y="1507"/>
              <a:ext cx="1424" cy="939"/>
              <a:chOff x="0" y="2880"/>
              <a:chExt cx="1584" cy="1248"/>
            </a:xfrm>
          </p:grpSpPr>
          <p:sp>
            <p:nvSpPr>
              <p:cNvPr id="14388" name="Line 4"/>
              <p:cNvSpPr/>
              <p:nvPr/>
            </p:nvSpPr>
            <p:spPr>
              <a:xfrm>
                <a:off x="0" y="2880"/>
                <a:ext cx="864" cy="1248"/>
              </a:xfrm>
              <a:prstGeom prst="line">
                <a:avLst/>
              </a:prstGeom>
              <a:ln w="19050" cap="sq" cmpd="sng">
                <a:solidFill>
                  <a:srgbClr val="FF3300"/>
                </a:solidFill>
                <a:prstDash val="solid"/>
                <a:headEnd type="none" w="sm" len="sm"/>
                <a:tailEnd type="triangle" w="med" len="med"/>
              </a:ln>
            </p:spPr>
          </p:sp>
          <p:sp>
            <p:nvSpPr>
              <p:cNvPr id="14389" name="Line 5"/>
              <p:cNvSpPr/>
              <p:nvPr/>
            </p:nvSpPr>
            <p:spPr>
              <a:xfrm>
                <a:off x="240" y="2880"/>
                <a:ext cx="864" cy="1248"/>
              </a:xfrm>
              <a:prstGeom prst="line">
                <a:avLst/>
              </a:prstGeom>
              <a:ln w="19050" cap="sq" cmpd="sng">
                <a:solidFill>
                  <a:srgbClr val="FF3300"/>
                </a:solidFill>
                <a:prstDash val="solid"/>
                <a:headEnd type="none" w="sm" len="sm"/>
                <a:tailEnd type="triangle" w="med" len="med"/>
              </a:ln>
            </p:spPr>
          </p:sp>
          <p:sp>
            <p:nvSpPr>
              <p:cNvPr id="14390" name="Line 6"/>
              <p:cNvSpPr/>
              <p:nvPr/>
            </p:nvSpPr>
            <p:spPr>
              <a:xfrm>
                <a:off x="480" y="2880"/>
                <a:ext cx="864" cy="1248"/>
              </a:xfrm>
              <a:prstGeom prst="line">
                <a:avLst/>
              </a:prstGeom>
              <a:ln w="19050" cap="sq" cmpd="sng">
                <a:solidFill>
                  <a:srgbClr val="FF3300"/>
                </a:solidFill>
                <a:prstDash val="solid"/>
                <a:headEnd type="none" w="sm" len="sm"/>
                <a:tailEnd type="triangle" w="med" len="med"/>
              </a:ln>
            </p:spPr>
          </p:sp>
          <p:sp>
            <p:nvSpPr>
              <p:cNvPr id="14391" name="Line 7"/>
              <p:cNvSpPr/>
              <p:nvPr/>
            </p:nvSpPr>
            <p:spPr>
              <a:xfrm>
                <a:off x="720" y="2880"/>
                <a:ext cx="864" cy="1248"/>
              </a:xfrm>
              <a:prstGeom prst="line">
                <a:avLst/>
              </a:prstGeom>
              <a:ln w="19050" cap="sq" cmpd="sng">
                <a:solidFill>
                  <a:srgbClr val="FF3300"/>
                </a:solidFill>
                <a:prstDash val="solid"/>
                <a:headEnd type="none" w="sm" len="sm"/>
                <a:tailEnd type="triangle" w="med" len="med"/>
              </a:ln>
            </p:spPr>
          </p:sp>
        </p:grpSp>
        <p:grpSp>
          <p:nvGrpSpPr>
            <p:cNvPr id="14369" name="Group 8"/>
            <p:cNvGrpSpPr/>
            <p:nvPr/>
          </p:nvGrpSpPr>
          <p:grpSpPr>
            <a:xfrm>
              <a:off x="1330" y="1543"/>
              <a:ext cx="1381" cy="903"/>
              <a:chOff x="1344" y="2928"/>
              <a:chExt cx="1536" cy="1200"/>
            </a:xfrm>
          </p:grpSpPr>
          <p:sp>
            <p:nvSpPr>
              <p:cNvPr id="14384" name="Line 9"/>
              <p:cNvSpPr/>
              <p:nvPr/>
            </p:nvSpPr>
            <p:spPr>
              <a:xfrm flipV="1">
                <a:off x="1344" y="2928"/>
                <a:ext cx="816" cy="1200"/>
              </a:xfrm>
              <a:prstGeom prst="line">
                <a:avLst/>
              </a:prstGeom>
              <a:ln w="19050" cap="sq" cmpd="sng">
                <a:solidFill>
                  <a:srgbClr val="FF3300"/>
                </a:solidFill>
                <a:prstDash val="solid"/>
                <a:headEnd type="none" w="sm" len="sm"/>
                <a:tailEnd type="triangle" w="med" len="med"/>
              </a:ln>
            </p:spPr>
          </p:sp>
          <p:sp>
            <p:nvSpPr>
              <p:cNvPr id="14385" name="Line 10"/>
              <p:cNvSpPr/>
              <p:nvPr/>
            </p:nvSpPr>
            <p:spPr>
              <a:xfrm flipV="1">
                <a:off x="1584" y="2928"/>
                <a:ext cx="816" cy="1200"/>
              </a:xfrm>
              <a:prstGeom prst="line">
                <a:avLst/>
              </a:prstGeom>
              <a:ln w="19050" cap="sq" cmpd="sng">
                <a:solidFill>
                  <a:srgbClr val="FF3300"/>
                </a:solidFill>
                <a:prstDash val="solid"/>
                <a:headEnd type="none" w="sm" len="sm"/>
                <a:tailEnd type="triangle" w="med" len="med"/>
              </a:ln>
            </p:spPr>
          </p:sp>
          <p:sp>
            <p:nvSpPr>
              <p:cNvPr id="14386" name="Line 11"/>
              <p:cNvSpPr/>
              <p:nvPr/>
            </p:nvSpPr>
            <p:spPr>
              <a:xfrm flipV="1">
                <a:off x="1824" y="2928"/>
                <a:ext cx="816" cy="1200"/>
              </a:xfrm>
              <a:prstGeom prst="line">
                <a:avLst/>
              </a:prstGeom>
              <a:ln w="19050" cap="sq" cmpd="sng">
                <a:solidFill>
                  <a:srgbClr val="FF3300"/>
                </a:solidFill>
                <a:prstDash val="solid"/>
                <a:headEnd type="none" w="sm" len="sm"/>
                <a:tailEnd type="triangle" w="med" len="med"/>
              </a:ln>
            </p:spPr>
          </p:sp>
          <p:sp>
            <p:nvSpPr>
              <p:cNvPr id="14387" name="Line 12"/>
              <p:cNvSpPr/>
              <p:nvPr/>
            </p:nvSpPr>
            <p:spPr>
              <a:xfrm flipV="1">
                <a:off x="2064" y="2928"/>
                <a:ext cx="816" cy="1200"/>
              </a:xfrm>
              <a:prstGeom prst="line">
                <a:avLst/>
              </a:prstGeom>
              <a:ln w="19050" cap="sq" cmpd="sng">
                <a:solidFill>
                  <a:srgbClr val="FF3300"/>
                </a:solidFill>
                <a:prstDash val="solid"/>
                <a:headEnd type="none" w="sm" len="sm"/>
                <a:tailEnd type="triangle" w="med" len="med"/>
              </a:ln>
            </p:spPr>
          </p:sp>
        </p:grpSp>
        <p:grpSp>
          <p:nvGrpSpPr>
            <p:cNvPr id="14370" name="Group 13"/>
            <p:cNvGrpSpPr/>
            <p:nvPr/>
          </p:nvGrpSpPr>
          <p:grpSpPr>
            <a:xfrm>
              <a:off x="941" y="2446"/>
              <a:ext cx="1511" cy="144"/>
              <a:chOff x="432" y="4128"/>
              <a:chExt cx="1680" cy="192"/>
            </a:xfrm>
          </p:grpSpPr>
          <p:grpSp>
            <p:nvGrpSpPr>
              <p:cNvPr id="14372" name="Group 14"/>
              <p:cNvGrpSpPr/>
              <p:nvPr/>
            </p:nvGrpSpPr>
            <p:grpSpPr>
              <a:xfrm>
                <a:off x="528" y="4176"/>
                <a:ext cx="1488" cy="144"/>
                <a:chOff x="3792" y="2256"/>
                <a:chExt cx="1488" cy="144"/>
              </a:xfrm>
            </p:grpSpPr>
            <p:sp>
              <p:nvSpPr>
                <p:cNvPr id="14374" name="Line 15"/>
                <p:cNvSpPr/>
                <p:nvPr/>
              </p:nvSpPr>
              <p:spPr>
                <a:xfrm>
                  <a:off x="3792" y="2256"/>
                  <a:ext cx="192" cy="144"/>
                </a:xfrm>
                <a:prstGeom prst="line">
                  <a:avLst/>
                </a:prstGeom>
                <a:ln w="57150" cap="sq" cmpd="sng">
                  <a:solidFill>
                    <a:srgbClr val="2B2A00"/>
                  </a:solidFill>
                  <a:prstDash val="solid"/>
                  <a:headEnd type="none" w="sm" len="sm"/>
                  <a:tailEnd type="none" w="sm" len="sm"/>
                </a:ln>
              </p:spPr>
            </p:sp>
            <p:sp>
              <p:nvSpPr>
                <p:cNvPr id="14375" name="Line 16"/>
                <p:cNvSpPr/>
                <p:nvPr/>
              </p:nvSpPr>
              <p:spPr>
                <a:xfrm>
                  <a:off x="3936" y="2256"/>
                  <a:ext cx="192" cy="144"/>
                </a:xfrm>
                <a:prstGeom prst="line">
                  <a:avLst/>
                </a:prstGeom>
                <a:ln w="57150" cap="sq" cmpd="sng">
                  <a:solidFill>
                    <a:srgbClr val="2B2A00"/>
                  </a:solidFill>
                  <a:prstDash val="solid"/>
                  <a:headEnd type="none" w="sm" len="sm"/>
                  <a:tailEnd type="none" w="sm" len="sm"/>
                </a:ln>
              </p:spPr>
            </p:sp>
            <p:sp>
              <p:nvSpPr>
                <p:cNvPr id="14376" name="Line 17"/>
                <p:cNvSpPr/>
                <p:nvPr/>
              </p:nvSpPr>
              <p:spPr>
                <a:xfrm>
                  <a:off x="4080" y="2256"/>
                  <a:ext cx="192" cy="144"/>
                </a:xfrm>
                <a:prstGeom prst="line">
                  <a:avLst/>
                </a:prstGeom>
                <a:ln w="57150" cap="sq" cmpd="sng">
                  <a:solidFill>
                    <a:srgbClr val="2B2A00"/>
                  </a:solidFill>
                  <a:prstDash val="solid"/>
                  <a:headEnd type="none" w="sm" len="sm"/>
                  <a:tailEnd type="none" w="sm" len="sm"/>
                </a:ln>
              </p:spPr>
            </p:sp>
            <p:sp>
              <p:nvSpPr>
                <p:cNvPr id="14377" name="Line 18"/>
                <p:cNvSpPr/>
                <p:nvPr/>
              </p:nvSpPr>
              <p:spPr>
                <a:xfrm>
                  <a:off x="4224" y="2256"/>
                  <a:ext cx="192" cy="144"/>
                </a:xfrm>
                <a:prstGeom prst="line">
                  <a:avLst/>
                </a:prstGeom>
                <a:ln w="57150" cap="sq" cmpd="sng">
                  <a:solidFill>
                    <a:srgbClr val="2B2A00"/>
                  </a:solidFill>
                  <a:prstDash val="solid"/>
                  <a:headEnd type="none" w="sm" len="sm"/>
                  <a:tailEnd type="none" w="sm" len="sm"/>
                </a:ln>
              </p:spPr>
            </p:sp>
            <p:sp>
              <p:nvSpPr>
                <p:cNvPr id="14378" name="Line 19"/>
                <p:cNvSpPr/>
                <p:nvPr/>
              </p:nvSpPr>
              <p:spPr>
                <a:xfrm>
                  <a:off x="4368" y="2256"/>
                  <a:ext cx="192" cy="144"/>
                </a:xfrm>
                <a:prstGeom prst="line">
                  <a:avLst/>
                </a:prstGeom>
                <a:ln w="57150" cap="sq" cmpd="sng">
                  <a:solidFill>
                    <a:srgbClr val="2B2A00"/>
                  </a:solidFill>
                  <a:prstDash val="solid"/>
                  <a:headEnd type="none" w="sm" len="sm"/>
                  <a:tailEnd type="none" w="sm" len="sm"/>
                </a:ln>
              </p:spPr>
            </p:sp>
            <p:sp>
              <p:nvSpPr>
                <p:cNvPr id="14379" name="Line 20"/>
                <p:cNvSpPr/>
                <p:nvPr/>
              </p:nvSpPr>
              <p:spPr>
                <a:xfrm>
                  <a:off x="4512" y="2256"/>
                  <a:ext cx="192" cy="144"/>
                </a:xfrm>
                <a:prstGeom prst="line">
                  <a:avLst/>
                </a:prstGeom>
                <a:ln w="57150" cap="sq" cmpd="sng">
                  <a:solidFill>
                    <a:srgbClr val="2B2A00"/>
                  </a:solidFill>
                  <a:prstDash val="solid"/>
                  <a:headEnd type="none" w="sm" len="sm"/>
                  <a:tailEnd type="none" w="sm" len="sm"/>
                </a:ln>
              </p:spPr>
            </p:sp>
            <p:sp>
              <p:nvSpPr>
                <p:cNvPr id="14380" name="Line 21"/>
                <p:cNvSpPr/>
                <p:nvPr/>
              </p:nvSpPr>
              <p:spPr>
                <a:xfrm>
                  <a:off x="4656" y="2256"/>
                  <a:ext cx="192" cy="144"/>
                </a:xfrm>
                <a:prstGeom prst="line">
                  <a:avLst/>
                </a:prstGeom>
                <a:ln w="57150" cap="sq" cmpd="sng">
                  <a:solidFill>
                    <a:srgbClr val="2B2A00"/>
                  </a:solidFill>
                  <a:prstDash val="solid"/>
                  <a:headEnd type="none" w="sm" len="sm"/>
                  <a:tailEnd type="none" w="sm" len="sm"/>
                </a:ln>
              </p:spPr>
            </p:sp>
            <p:sp>
              <p:nvSpPr>
                <p:cNvPr id="14381" name="Line 22"/>
                <p:cNvSpPr/>
                <p:nvPr/>
              </p:nvSpPr>
              <p:spPr>
                <a:xfrm>
                  <a:off x="4800" y="2256"/>
                  <a:ext cx="192" cy="144"/>
                </a:xfrm>
                <a:prstGeom prst="line">
                  <a:avLst/>
                </a:prstGeom>
                <a:ln w="57150" cap="sq" cmpd="sng">
                  <a:solidFill>
                    <a:srgbClr val="2B2A00"/>
                  </a:solidFill>
                  <a:prstDash val="solid"/>
                  <a:headEnd type="none" w="sm" len="sm"/>
                  <a:tailEnd type="none" w="sm" len="sm"/>
                </a:ln>
              </p:spPr>
            </p:sp>
            <p:sp>
              <p:nvSpPr>
                <p:cNvPr id="14382" name="Line 23"/>
                <p:cNvSpPr/>
                <p:nvPr/>
              </p:nvSpPr>
              <p:spPr>
                <a:xfrm>
                  <a:off x="4944" y="2256"/>
                  <a:ext cx="192" cy="144"/>
                </a:xfrm>
                <a:prstGeom prst="line">
                  <a:avLst/>
                </a:prstGeom>
                <a:ln w="57150" cap="sq" cmpd="sng">
                  <a:solidFill>
                    <a:srgbClr val="2B2A00"/>
                  </a:solidFill>
                  <a:prstDash val="solid"/>
                  <a:headEnd type="none" w="sm" len="sm"/>
                  <a:tailEnd type="none" w="sm" len="sm"/>
                </a:ln>
              </p:spPr>
            </p:sp>
            <p:sp>
              <p:nvSpPr>
                <p:cNvPr id="14383" name="Line 24"/>
                <p:cNvSpPr/>
                <p:nvPr/>
              </p:nvSpPr>
              <p:spPr>
                <a:xfrm>
                  <a:off x="5088" y="2256"/>
                  <a:ext cx="192" cy="144"/>
                </a:xfrm>
                <a:prstGeom prst="line">
                  <a:avLst/>
                </a:prstGeom>
                <a:ln w="57150" cap="sq" cmpd="sng">
                  <a:solidFill>
                    <a:srgbClr val="2B2A00"/>
                  </a:solidFill>
                  <a:prstDash val="solid"/>
                  <a:headEnd type="none" w="sm" len="sm"/>
                  <a:tailEnd type="none" w="sm" len="sm"/>
                </a:ln>
              </p:spPr>
            </p:sp>
          </p:grpSp>
          <p:sp>
            <p:nvSpPr>
              <p:cNvPr id="14373" name="Line 25"/>
              <p:cNvSpPr/>
              <p:nvPr/>
            </p:nvSpPr>
            <p:spPr>
              <a:xfrm>
                <a:off x="432" y="4128"/>
                <a:ext cx="1680" cy="0"/>
              </a:xfrm>
              <a:prstGeom prst="line">
                <a:avLst/>
              </a:prstGeom>
              <a:ln w="57150" cap="sq" cmpd="sng">
                <a:solidFill>
                  <a:srgbClr val="2B2A00"/>
                </a:solidFill>
                <a:prstDash val="solid"/>
                <a:headEnd type="none" w="sm" len="sm"/>
                <a:tailEnd type="none" w="sm" len="sm"/>
              </a:ln>
            </p:spPr>
          </p:sp>
        </p:grpSp>
        <p:sp>
          <p:nvSpPr>
            <p:cNvPr id="14371" name="Text Box 26">
              <a:hlinkClick r:id="rId2" action="ppaction://hlinkfile"/>
            </p:cNvPr>
            <p:cNvSpPr txBox="1"/>
            <p:nvPr/>
          </p:nvSpPr>
          <p:spPr>
            <a:xfrm>
              <a:off x="649" y="1012"/>
              <a:ext cx="1680" cy="329"/>
            </a:xfrm>
            <a:prstGeom prst="rect">
              <a:avLst/>
            </a:prstGeom>
            <a:noFill/>
            <a:ln w="12700">
              <a:noFill/>
            </a:ln>
          </p:spPr>
          <p:txBody>
            <a:bodyPr>
              <a:spAutoFit/>
            </a:bodyPr>
            <a:lstStyle/>
            <a:p>
              <a:pPr algn="ctr" eaLnBrk="0" hangingPunct="0">
                <a:spcBef>
                  <a:spcPct val="50000"/>
                </a:spcBef>
              </a:pPr>
              <a:r>
                <a:rPr lang="zh-CN" altLang="en-US" sz="2800" b="1" dirty="0">
                  <a:solidFill>
                    <a:srgbClr val="FF0000"/>
                  </a:solidFill>
                  <a:latin typeface="Times New Roman" panose="02020603050405020304" pitchFamily="18" charset="0"/>
                  <a:ea typeface="楷体" panose="02010609060101010101" charset="-122"/>
                </a:rPr>
                <a:t>镜面反射</a:t>
              </a:r>
            </a:p>
          </p:txBody>
        </p:sp>
      </p:grpSp>
      <p:grpSp>
        <p:nvGrpSpPr>
          <p:cNvPr id="14339" name="Group 27"/>
          <p:cNvGrpSpPr/>
          <p:nvPr/>
        </p:nvGrpSpPr>
        <p:grpSpPr>
          <a:xfrm>
            <a:off x="8180388" y="691516"/>
            <a:ext cx="3711575" cy="2508249"/>
            <a:chOff x="2883" y="1680"/>
            <a:chExt cx="2338" cy="1580"/>
          </a:xfrm>
        </p:grpSpPr>
        <p:grpSp>
          <p:nvGrpSpPr>
            <p:cNvPr id="14343" name="Group 28"/>
            <p:cNvGrpSpPr/>
            <p:nvPr/>
          </p:nvGrpSpPr>
          <p:grpSpPr>
            <a:xfrm>
              <a:off x="2883" y="2181"/>
              <a:ext cx="1425" cy="939"/>
              <a:chOff x="0" y="2880"/>
              <a:chExt cx="1584" cy="1248"/>
            </a:xfrm>
          </p:grpSpPr>
          <p:sp>
            <p:nvSpPr>
              <p:cNvPr id="14364" name="Line 29"/>
              <p:cNvSpPr/>
              <p:nvPr/>
            </p:nvSpPr>
            <p:spPr>
              <a:xfrm>
                <a:off x="0" y="2880"/>
                <a:ext cx="864" cy="1248"/>
              </a:xfrm>
              <a:prstGeom prst="line">
                <a:avLst/>
              </a:prstGeom>
              <a:ln w="19050" cap="sq" cmpd="sng">
                <a:solidFill>
                  <a:srgbClr val="FF3300"/>
                </a:solidFill>
                <a:prstDash val="solid"/>
                <a:headEnd type="none" w="sm" len="sm"/>
                <a:tailEnd type="triangle" w="med" len="med"/>
              </a:ln>
            </p:spPr>
          </p:sp>
          <p:sp>
            <p:nvSpPr>
              <p:cNvPr id="14365" name="Line 30"/>
              <p:cNvSpPr/>
              <p:nvPr/>
            </p:nvSpPr>
            <p:spPr>
              <a:xfrm>
                <a:off x="240" y="2880"/>
                <a:ext cx="864" cy="1248"/>
              </a:xfrm>
              <a:prstGeom prst="line">
                <a:avLst/>
              </a:prstGeom>
              <a:ln w="19050" cap="sq" cmpd="sng">
                <a:solidFill>
                  <a:srgbClr val="FF3300"/>
                </a:solidFill>
                <a:prstDash val="solid"/>
                <a:headEnd type="none" w="sm" len="sm"/>
                <a:tailEnd type="triangle" w="med" len="med"/>
              </a:ln>
            </p:spPr>
          </p:sp>
          <p:sp>
            <p:nvSpPr>
              <p:cNvPr id="14366" name="Line 31"/>
              <p:cNvSpPr/>
              <p:nvPr/>
            </p:nvSpPr>
            <p:spPr>
              <a:xfrm>
                <a:off x="480" y="2880"/>
                <a:ext cx="864" cy="1248"/>
              </a:xfrm>
              <a:prstGeom prst="line">
                <a:avLst/>
              </a:prstGeom>
              <a:ln w="19050" cap="sq" cmpd="sng">
                <a:solidFill>
                  <a:srgbClr val="FF3300"/>
                </a:solidFill>
                <a:prstDash val="solid"/>
                <a:headEnd type="none" w="sm" len="sm"/>
                <a:tailEnd type="triangle" w="med" len="med"/>
              </a:ln>
            </p:spPr>
          </p:sp>
          <p:sp>
            <p:nvSpPr>
              <p:cNvPr id="14367" name="Line 32"/>
              <p:cNvSpPr/>
              <p:nvPr/>
            </p:nvSpPr>
            <p:spPr>
              <a:xfrm>
                <a:off x="720" y="2880"/>
                <a:ext cx="864" cy="1248"/>
              </a:xfrm>
              <a:prstGeom prst="line">
                <a:avLst/>
              </a:prstGeom>
              <a:ln w="19050" cap="sq" cmpd="sng">
                <a:solidFill>
                  <a:srgbClr val="FF3300"/>
                </a:solidFill>
                <a:prstDash val="solid"/>
                <a:headEnd type="none" w="sm" len="sm"/>
                <a:tailEnd type="triangle" w="med" len="med"/>
              </a:ln>
            </p:spPr>
          </p:sp>
        </p:grpSp>
        <p:grpSp>
          <p:nvGrpSpPr>
            <p:cNvPr id="14344" name="Group 33"/>
            <p:cNvGrpSpPr/>
            <p:nvPr/>
          </p:nvGrpSpPr>
          <p:grpSpPr>
            <a:xfrm>
              <a:off x="3052" y="1680"/>
              <a:ext cx="2169" cy="1580"/>
              <a:chOff x="3088" y="1644"/>
              <a:chExt cx="2169" cy="1580"/>
            </a:xfrm>
          </p:grpSpPr>
          <p:grpSp>
            <p:nvGrpSpPr>
              <p:cNvPr id="14345" name="Group 34"/>
              <p:cNvGrpSpPr/>
              <p:nvPr/>
            </p:nvGrpSpPr>
            <p:grpSpPr>
              <a:xfrm>
                <a:off x="3399" y="3048"/>
                <a:ext cx="1325" cy="176"/>
                <a:chOff x="3405" y="4182"/>
                <a:chExt cx="1474" cy="234"/>
              </a:xfrm>
            </p:grpSpPr>
            <p:grpSp>
              <p:nvGrpSpPr>
                <p:cNvPr id="14352" name="Group 35"/>
                <p:cNvGrpSpPr/>
                <p:nvPr/>
              </p:nvGrpSpPr>
              <p:grpSpPr>
                <a:xfrm flipV="1">
                  <a:off x="3504" y="4320"/>
                  <a:ext cx="1265" cy="96"/>
                  <a:chOff x="3792" y="2256"/>
                  <a:chExt cx="1488" cy="144"/>
                </a:xfrm>
              </p:grpSpPr>
              <p:sp>
                <p:nvSpPr>
                  <p:cNvPr id="14354" name="Line 36"/>
                  <p:cNvSpPr/>
                  <p:nvPr/>
                </p:nvSpPr>
                <p:spPr>
                  <a:xfrm>
                    <a:off x="3792" y="2256"/>
                    <a:ext cx="192" cy="144"/>
                  </a:xfrm>
                  <a:prstGeom prst="line">
                    <a:avLst/>
                  </a:prstGeom>
                  <a:ln w="57150" cap="sq" cmpd="sng">
                    <a:solidFill>
                      <a:srgbClr val="2B2A00"/>
                    </a:solidFill>
                    <a:prstDash val="solid"/>
                    <a:headEnd type="none" w="sm" len="sm"/>
                    <a:tailEnd type="none" w="sm" len="sm"/>
                  </a:ln>
                </p:spPr>
              </p:sp>
              <p:sp>
                <p:nvSpPr>
                  <p:cNvPr id="14355" name="Line 37"/>
                  <p:cNvSpPr/>
                  <p:nvPr/>
                </p:nvSpPr>
                <p:spPr>
                  <a:xfrm>
                    <a:off x="3936" y="2256"/>
                    <a:ext cx="192" cy="144"/>
                  </a:xfrm>
                  <a:prstGeom prst="line">
                    <a:avLst/>
                  </a:prstGeom>
                  <a:ln w="57150" cap="sq" cmpd="sng">
                    <a:solidFill>
                      <a:srgbClr val="2B2A00"/>
                    </a:solidFill>
                    <a:prstDash val="solid"/>
                    <a:headEnd type="none" w="sm" len="sm"/>
                    <a:tailEnd type="none" w="sm" len="sm"/>
                  </a:ln>
                </p:spPr>
              </p:sp>
              <p:sp>
                <p:nvSpPr>
                  <p:cNvPr id="14356" name="Line 38"/>
                  <p:cNvSpPr/>
                  <p:nvPr/>
                </p:nvSpPr>
                <p:spPr>
                  <a:xfrm>
                    <a:off x="4080" y="2256"/>
                    <a:ext cx="192" cy="144"/>
                  </a:xfrm>
                  <a:prstGeom prst="line">
                    <a:avLst/>
                  </a:prstGeom>
                  <a:ln w="57150" cap="sq" cmpd="sng">
                    <a:solidFill>
                      <a:srgbClr val="2B2A00"/>
                    </a:solidFill>
                    <a:prstDash val="solid"/>
                    <a:headEnd type="none" w="sm" len="sm"/>
                    <a:tailEnd type="none" w="sm" len="sm"/>
                  </a:ln>
                </p:spPr>
              </p:sp>
              <p:sp>
                <p:nvSpPr>
                  <p:cNvPr id="14357" name="Line 39"/>
                  <p:cNvSpPr/>
                  <p:nvPr/>
                </p:nvSpPr>
                <p:spPr>
                  <a:xfrm>
                    <a:off x="4224" y="2256"/>
                    <a:ext cx="192" cy="144"/>
                  </a:xfrm>
                  <a:prstGeom prst="line">
                    <a:avLst/>
                  </a:prstGeom>
                  <a:ln w="57150" cap="sq" cmpd="sng">
                    <a:solidFill>
                      <a:srgbClr val="2B2A00"/>
                    </a:solidFill>
                    <a:prstDash val="solid"/>
                    <a:headEnd type="none" w="sm" len="sm"/>
                    <a:tailEnd type="none" w="sm" len="sm"/>
                  </a:ln>
                </p:spPr>
              </p:sp>
              <p:sp>
                <p:nvSpPr>
                  <p:cNvPr id="14358" name="Line 40"/>
                  <p:cNvSpPr/>
                  <p:nvPr/>
                </p:nvSpPr>
                <p:spPr>
                  <a:xfrm>
                    <a:off x="4368" y="2256"/>
                    <a:ext cx="192" cy="144"/>
                  </a:xfrm>
                  <a:prstGeom prst="line">
                    <a:avLst/>
                  </a:prstGeom>
                  <a:ln w="57150" cap="sq" cmpd="sng">
                    <a:solidFill>
                      <a:srgbClr val="2B2A00"/>
                    </a:solidFill>
                    <a:prstDash val="solid"/>
                    <a:headEnd type="none" w="sm" len="sm"/>
                    <a:tailEnd type="none" w="sm" len="sm"/>
                  </a:ln>
                </p:spPr>
              </p:sp>
              <p:sp>
                <p:nvSpPr>
                  <p:cNvPr id="14359" name="Line 41"/>
                  <p:cNvSpPr/>
                  <p:nvPr/>
                </p:nvSpPr>
                <p:spPr>
                  <a:xfrm>
                    <a:off x="4512" y="2256"/>
                    <a:ext cx="192" cy="144"/>
                  </a:xfrm>
                  <a:prstGeom prst="line">
                    <a:avLst/>
                  </a:prstGeom>
                  <a:ln w="57150" cap="sq" cmpd="sng">
                    <a:solidFill>
                      <a:srgbClr val="2B2A00"/>
                    </a:solidFill>
                    <a:prstDash val="solid"/>
                    <a:headEnd type="none" w="sm" len="sm"/>
                    <a:tailEnd type="none" w="sm" len="sm"/>
                  </a:ln>
                </p:spPr>
              </p:sp>
              <p:sp>
                <p:nvSpPr>
                  <p:cNvPr id="14360" name="Line 42"/>
                  <p:cNvSpPr/>
                  <p:nvPr/>
                </p:nvSpPr>
                <p:spPr>
                  <a:xfrm>
                    <a:off x="4656" y="2256"/>
                    <a:ext cx="192" cy="144"/>
                  </a:xfrm>
                  <a:prstGeom prst="line">
                    <a:avLst/>
                  </a:prstGeom>
                  <a:ln w="57150" cap="sq" cmpd="sng">
                    <a:solidFill>
                      <a:srgbClr val="2B2A00"/>
                    </a:solidFill>
                    <a:prstDash val="solid"/>
                    <a:headEnd type="none" w="sm" len="sm"/>
                    <a:tailEnd type="none" w="sm" len="sm"/>
                  </a:ln>
                </p:spPr>
              </p:sp>
              <p:sp>
                <p:nvSpPr>
                  <p:cNvPr id="14361" name="Line 43"/>
                  <p:cNvSpPr/>
                  <p:nvPr/>
                </p:nvSpPr>
                <p:spPr>
                  <a:xfrm>
                    <a:off x="4800" y="2256"/>
                    <a:ext cx="192" cy="144"/>
                  </a:xfrm>
                  <a:prstGeom prst="line">
                    <a:avLst/>
                  </a:prstGeom>
                  <a:ln w="57150" cap="sq" cmpd="sng">
                    <a:solidFill>
                      <a:srgbClr val="2B2A00"/>
                    </a:solidFill>
                    <a:prstDash val="solid"/>
                    <a:headEnd type="none" w="sm" len="sm"/>
                    <a:tailEnd type="none" w="sm" len="sm"/>
                  </a:ln>
                </p:spPr>
              </p:sp>
              <p:sp>
                <p:nvSpPr>
                  <p:cNvPr id="14362" name="Line 44"/>
                  <p:cNvSpPr/>
                  <p:nvPr/>
                </p:nvSpPr>
                <p:spPr>
                  <a:xfrm>
                    <a:off x="4944" y="2256"/>
                    <a:ext cx="192" cy="144"/>
                  </a:xfrm>
                  <a:prstGeom prst="line">
                    <a:avLst/>
                  </a:prstGeom>
                  <a:ln w="57150" cap="sq" cmpd="sng">
                    <a:solidFill>
                      <a:srgbClr val="2B2A00"/>
                    </a:solidFill>
                    <a:prstDash val="solid"/>
                    <a:headEnd type="none" w="sm" len="sm"/>
                    <a:tailEnd type="none" w="sm" len="sm"/>
                  </a:ln>
                </p:spPr>
              </p:sp>
              <p:sp>
                <p:nvSpPr>
                  <p:cNvPr id="14363" name="Line 45"/>
                  <p:cNvSpPr/>
                  <p:nvPr/>
                </p:nvSpPr>
                <p:spPr>
                  <a:xfrm>
                    <a:off x="5088" y="2256"/>
                    <a:ext cx="192" cy="144"/>
                  </a:xfrm>
                  <a:prstGeom prst="line">
                    <a:avLst/>
                  </a:prstGeom>
                  <a:ln w="57150" cap="sq" cmpd="sng">
                    <a:solidFill>
                      <a:srgbClr val="2B2A00"/>
                    </a:solidFill>
                    <a:prstDash val="solid"/>
                    <a:headEnd type="none" w="sm" len="sm"/>
                    <a:tailEnd type="none" w="sm" len="sm"/>
                  </a:ln>
                </p:spPr>
              </p:sp>
            </p:grpSp>
            <p:sp>
              <p:nvSpPr>
                <p:cNvPr id="14353" name="Freeform 46"/>
                <p:cNvSpPr/>
                <p:nvPr/>
              </p:nvSpPr>
              <p:spPr>
                <a:xfrm>
                  <a:off x="3405" y="4182"/>
                  <a:ext cx="1474" cy="189"/>
                </a:xfrm>
                <a:custGeom>
                  <a:avLst/>
                  <a:gdLst/>
                  <a:ahLst/>
                  <a:cxnLst>
                    <a:cxn ang="0">
                      <a:pos x="0" y="189"/>
                    </a:cxn>
                    <a:cxn ang="0">
                      <a:pos x="51" y="138"/>
                    </a:cxn>
                    <a:cxn ang="0">
                      <a:pos x="102" y="155"/>
                    </a:cxn>
                    <a:cxn ang="0">
                      <a:pos x="220" y="121"/>
                    </a:cxn>
                    <a:cxn ang="0">
                      <a:pos x="305" y="121"/>
                    </a:cxn>
                    <a:cxn ang="0">
                      <a:pos x="407" y="104"/>
                    </a:cxn>
                    <a:cxn ang="0">
                      <a:pos x="593" y="155"/>
                    </a:cxn>
                    <a:cxn ang="0">
                      <a:pos x="695" y="87"/>
                    </a:cxn>
                    <a:cxn ang="0">
                      <a:pos x="847" y="138"/>
                    </a:cxn>
                    <a:cxn ang="0">
                      <a:pos x="932" y="121"/>
                    </a:cxn>
                    <a:cxn ang="0">
                      <a:pos x="983" y="87"/>
                    </a:cxn>
                    <a:cxn ang="0">
                      <a:pos x="1034" y="121"/>
                    </a:cxn>
                    <a:cxn ang="0">
                      <a:pos x="1152" y="87"/>
                    </a:cxn>
                    <a:cxn ang="0">
                      <a:pos x="1271" y="121"/>
                    </a:cxn>
                    <a:cxn ang="0">
                      <a:pos x="1322" y="87"/>
                    </a:cxn>
                    <a:cxn ang="0">
                      <a:pos x="1474" y="155"/>
                    </a:cxn>
                  </a:cxnLst>
                  <a:rect l="0" t="0" r="0" b="0"/>
                  <a:pathLst>
                    <a:path w="1474" h="189">
                      <a:moveTo>
                        <a:pt x="0" y="189"/>
                      </a:moveTo>
                      <a:cubicBezTo>
                        <a:pt x="17" y="172"/>
                        <a:pt x="28" y="146"/>
                        <a:pt x="51" y="138"/>
                      </a:cubicBezTo>
                      <a:cubicBezTo>
                        <a:pt x="68" y="132"/>
                        <a:pt x="84" y="155"/>
                        <a:pt x="102" y="155"/>
                      </a:cubicBezTo>
                      <a:cubicBezTo>
                        <a:pt x="125" y="155"/>
                        <a:pt x="195" y="129"/>
                        <a:pt x="220" y="121"/>
                      </a:cubicBezTo>
                      <a:cubicBezTo>
                        <a:pt x="341" y="0"/>
                        <a:pt x="210" y="97"/>
                        <a:pt x="305" y="121"/>
                      </a:cubicBezTo>
                      <a:cubicBezTo>
                        <a:pt x="338" y="129"/>
                        <a:pt x="373" y="110"/>
                        <a:pt x="407" y="104"/>
                      </a:cubicBezTo>
                      <a:cubicBezTo>
                        <a:pt x="535" y="147"/>
                        <a:pt x="473" y="131"/>
                        <a:pt x="593" y="155"/>
                      </a:cubicBezTo>
                      <a:cubicBezTo>
                        <a:pt x="627" y="132"/>
                        <a:pt x="656" y="74"/>
                        <a:pt x="695" y="87"/>
                      </a:cubicBezTo>
                      <a:cubicBezTo>
                        <a:pt x="746" y="104"/>
                        <a:pt x="847" y="138"/>
                        <a:pt x="847" y="138"/>
                      </a:cubicBezTo>
                      <a:cubicBezTo>
                        <a:pt x="875" y="132"/>
                        <a:pt x="905" y="131"/>
                        <a:pt x="932" y="121"/>
                      </a:cubicBezTo>
                      <a:cubicBezTo>
                        <a:pt x="951" y="114"/>
                        <a:pt x="963" y="87"/>
                        <a:pt x="983" y="87"/>
                      </a:cubicBezTo>
                      <a:cubicBezTo>
                        <a:pt x="1003" y="87"/>
                        <a:pt x="1017" y="110"/>
                        <a:pt x="1034" y="121"/>
                      </a:cubicBezTo>
                      <a:cubicBezTo>
                        <a:pt x="1074" y="111"/>
                        <a:pt x="1111" y="87"/>
                        <a:pt x="1152" y="87"/>
                      </a:cubicBezTo>
                      <a:cubicBezTo>
                        <a:pt x="1193" y="87"/>
                        <a:pt x="1231" y="111"/>
                        <a:pt x="1271" y="121"/>
                      </a:cubicBezTo>
                      <a:cubicBezTo>
                        <a:pt x="1288" y="110"/>
                        <a:pt x="1302" y="90"/>
                        <a:pt x="1322" y="87"/>
                      </a:cubicBezTo>
                      <a:cubicBezTo>
                        <a:pt x="1382" y="79"/>
                        <a:pt x="1435" y="116"/>
                        <a:pt x="1474" y="155"/>
                      </a:cubicBezTo>
                    </a:path>
                  </a:pathLst>
                </a:custGeom>
                <a:noFill/>
                <a:ln w="57150" cap="sq" cmpd="sng">
                  <a:solidFill>
                    <a:srgbClr val="2B2A00">
                      <a:alpha val="100000"/>
                    </a:srgbClr>
                  </a:solidFill>
                  <a:prstDash val="solid"/>
                  <a:round/>
                  <a:headEnd type="none" w="sm" len="sm"/>
                  <a:tailEnd type="none" w="sm" len="sm"/>
                </a:ln>
              </p:spPr>
              <p:txBody>
                <a:bodyPr/>
                <a:lstStyle/>
                <a:p>
                  <a:endParaRPr lang="zh-CN" altLang="en-US" sz="2800">
                    <a:latin typeface="楷体" panose="02010609060101010101" charset="-122"/>
                    <a:ea typeface="楷体" panose="02010609060101010101" charset="-122"/>
                  </a:endParaRPr>
                </a:p>
              </p:txBody>
            </p:sp>
          </p:grpSp>
          <p:grpSp>
            <p:nvGrpSpPr>
              <p:cNvPr id="14346" name="Group 47"/>
              <p:cNvGrpSpPr/>
              <p:nvPr/>
            </p:nvGrpSpPr>
            <p:grpSpPr>
              <a:xfrm>
                <a:off x="3696" y="2073"/>
                <a:ext cx="1561" cy="1011"/>
                <a:chOff x="3736" y="2832"/>
                <a:chExt cx="1736" cy="1344"/>
              </a:xfrm>
            </p:grpSpPr>
            <p:sp>
              <p:nvSpPr>
                <p:cNvPr id="14348" name="Line 48"/>
                <p:cNvSpPr/>
                <p:nvPr/>
              </p:nvSpPr>
              <p:spPr>
                <a:xfrm flipV="1">
                  <a:off x="3736" y="3552"/>
                  <a:ext cx="816" cy="576"/>
                </a:xfrm>
                <a:prstGeom prst="line">
                  <a:avLst/>
                </a:prstGeom>
                <a:ln w="19050" cap="sq" cmpd="sng">
                  <a:solidFill>
                    <a:srgbClr val="FF3300"/>
                  </a:solidFill>
                  <a:prstDash val="solid"/>
                  <a:headEnd type="none" w="sm" len="sm"/>
                  <a:tailEnd type="triangle" w="med" len="med"/>
                </a:ln>
              </p:spPr>
            </p:sp>
            <p:sp>
              <p:nvSpPr>
                <p:cNvPr id="14349" name="Line 49"/>
                <p:cNvSpPr/>
                <p:nvPr/>
              </p:nvSpPr>
              <p:spPr>
                <a:xfrm flipV="1">
                  <a:off x="3936" y="2832"/>
                  <a:ext cx="336" cy="1344"/>
                </a:xfrm>
                <a:prstGeom prst="line">
                  <a:avLst/>
                </a:prstGeom>
                <a:ln w="19050" cap="sq" cmpd="sng">
                  <a:solidFill>
                    <a:srgbClr val="FF3300"/>
                  </a:solidFill>
                  <a:prstDash val="solid"/>
                  <a:headEnd type="none" w="sm" len="sm"/>
                  <a:tailEnd type="triangle" w="med" len="med"/>
                </a:ln>
              </p:spPr>
            </p:sp>
            <p:sp>
              <p:nvSpPr>
                <p:cNvPr id="14350" name="Line 50"/>
                <p:cNvSpPr/>
                <p:nvPr/>
              </p:nvSpPr>
              <p:spPr>
                <a:xfrm flipV="1">
                  <a:off x="4176" y="3168"/>
                  <a:ext cx="1296" cy="1008"/>
                </a:xfrm>
                <a:prstGeom prst="line">
                  <a:avLst/>
                </a:prstGeom>
                <a:ln w="19050" cap="sq" cmpd="sng">
                  <a:solidFill>
                    <a:srgbClr val="FF3300"/>
                  </a:solidFill>
                  <a:prstDash val="solid"/>
                  <a:headEnd type="none" w="sm" len="sm"/>
                  <a:tailEnd type="triangle" w="med" len="med"/>
                </a:ln>
              </p:spPr>
            </p:sp>
            <p:sp>
              <p:nvSpPr>
                <p:cNvPr id="14351" name="Line 51"/>
                <p:cNvSpPr/>
                <p:nvPr/>
              </p:nvSpPr>
              <p:spPr>
                <a:xfrm flipV="1">
                  <a:off x="4464" y="2880"/>
                  <a:ext cx="672" cy="1248"/>
                </a:xfrm>
                <a:prstGeom prst="line">
                  <a:avLst/>
                </a:prstGeom>
                <a:ln w="19050" cap="sq" cmpd="sng">
                  <a:solidFill>
                    <a:srgbClr val="FF3300"/>
                  </a:solidFill>
                  <a:prstDash val="solid"/>
                  <a:headEnd type="none" w="sm" len="sm"/>
                  <a:tailEnd type="triangle" w="med" len="med"/>
                </a:ln>
              </p:spPr>
            </p:sp>
          </p:grpSp>
          <p:sp>
            <p:nvSpPr>
              <p:cNvPr id="14347" name="Text Box 52">
                <a:hlinkClick r:id="rId3" action="ppaction://hlinkfile"/>
              </p:cNvPr>
              <p:cNvSpPr txBox="1"/>
              <p:nvPr/>
            </p:nvSpPr>
            <p:spPr>
              <a:xfrm>
                <a:off x="3088" y="1644"/>
                <a:ext cx="1920" cy="329"/>
              </a:xfrm>
              <a:prstGeom prst="rect">
                <a:avLst/>
              </a:prstGeom>
              <a:noFill/>
              <a:ln w="12700">
                <a:noFill/>
              </a:ln>
            </p:spPr>
            <p:txBody>
              <a:bodyPr>
                <a:spAutoFit/>
              </a:bodyPr>
              <a:lstStyle/>
              <a:p>
                <a:pPr algn="ctr" eaLnBrk="0" hangingPunct="0">
                  <a:spcBef>
                    <a:spcPct val="50000"/>
                  </a:spcBef>
                </a:pPr>
                <a:r>
                  <a:rPr lang="zh-CN" altLang="en-US" sz="2800" b="1" dirty="0">
                    <a:solidFill>
                      <a:srgbClr val="FF0000"/>
                    </a:solidFill>
                    <a:latin typeface="楷体" panose="02010609060101010101" charset="-122"/>
                    <a:ea typeface="楷体" panose="02010609060101010101" charset="-122"/>
                  </a:rPr>
                  <a:t>漫反射</a:t>
                </a:r>
              </a:p>
            </p:txBody>
          </p:sp>
        </p:gr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p:nvPr/>
        </p:nvSpPr>
        <p:spPr>
          <a:xfrm>
            <a:off x="624523" y="3392170"/>
            <a:ext cx="431800" cy="1814830"/>
          </a:xfrm>
          <a:prstGeom prst="rect">
            <a:avLst/>
          </a:prstGeom>
          <a:noFill/>
          <a:ln w="9525">
            <a:noFill/>
          </a:ln>
        </p:spPr>
        <p:txBody>
          <a:bodyPr>
            <a:spAutoFit/>
          </a:bodyPr>
          <a:lstStyle/>
          <a:p>
            <a:pPr eaLnBrk="0" hangingPunct="0"/>
            <a:r>
              <a:rPr lang="zh-CN" altLang="en-US" sz="2800" b="1" dirty="0">
                <a:solidFill>
                  <a:srgbClr val="0000FF"/>
                </a:solidFill>
                <a:latin typeface="Times New Roman" panose="02020603050405020304" pitchFamily="18" charset="0"/>
                <a:ea typeface="楷体" panose="02010609060101010101" charset="-122"/>
              </a:rPr>
              <a:t>光</a:t>
            </a:r>
          </a:p>
          <a:p>
            <a:pPr eaLnBrk="0" hangingPunct="0"/>
            <a:r>
              <a:rPr lang="zh-CN" altLang="en-US" sz="2800" b="1" dirty="0">
                <a:solidFill>
                  <a:srgbClr val="0000FF"/>
                </a:solidFill>
                <a:latin typeface="Times New Roman" panose="02020603050405020304" pitchFamily="18" charset="0"/>
                <a:ea typeface="楷体" panose="02010609060101010101" charset="-122"/>
              </a:rPr>
              <a:t>的</a:t>
            </a:r>
          </a:p>
          <a:p>
            <a:pPr eaLnBrk="0" hangingPunct="0"/>
            <a:r>
              <a:rPr lang="zh-CN" altLang="en-US" sz="2800" b="1" dirty="0">
                <a:solidFill>
                  <a:srgbClr val="0000FF"/>
                </a:solidFill>
                <a:latin typeface="Times New Roman" panose="02020603050405020304" pitchFamily="18" charset="0"/>
                <a:ea typeface="楷体" panose="02010609060101010101" charset="-122"/>
              </a:rPr>
              <a:t>反</a:t>
            </a:r>
          </a:p>
          <a:p>
            <a:pPr eaLnBrk="0" hangingPunct="0"/>
            <a:r>
              <a:rPr lang="zh-CN" altLang="en-US" sz="2800" b="1" dirty="0">
                <a:solidFill>
                  <a:srgbClr val="0000FF"/>
                </a:solidFill>
                <a:latin typeface="Times New Roman" panose="02020603050405020304" pitchFamily="18" charset="0"/>
                <a:ea typeface="楷体" panose="02010609060101010101" charset="-122"/>
              </a:rPr>
              <a:t>射</a:t>
            </a:r>
          </a:p>
        </p:txBody>
      </p:sp>
      <p:sp>
        <p:nvSpPr>
          <p:cNvPr id="29699" name="AutoShape 3"/>
          <p:cNvSpPr/>
          <p:nvPr/>
        </p:nvSpPr>
        <p:spPr>
          <a:xfrm>
            <a:off x="1156335" y="2477770"/>
            <a:ext cx="219075" cy="3060700"/>
          </a:xfrm>
          <a:prstGeom prst="leftBrace">
            <a:avLst>
              <a:gd name="adj1" fmla="val 116425"/>
              <a:gd name="adj2" fmla="val 50000"/>
            </a:avLst>
          </a:prstGeom>
          <a:noFill/>
          <a:ln w="28575" cap="flat" cmpd="sng">
            <a:solidFill>
              <a:srgbClr val="0000FF"/>
            </a:solidFill>
            <a:prstDash val="solid"/>
            <a:headEnd type="none" w="med" len="med"/>
            <a:tailEnd type="none" w="med" len="med"/>
          </a:ln>
        </p:spPr>
        <p:txBody>
          <a:bodyPr wrap="none" anchor="ctr"/>
          <a:lstStyle/>
          <a:p>
            <a:endParaRPr lang="zh-CN" altLang="en-US" sz="2800" dirty="0">
              <a:latin typeface="Times New Roman" panose="02020603050405020304" pitchFamily="18" charset="0"/>
              <a:ea typeface="楷体" panose="02010609060101010101" charset="-122"/>
              <a:cs typeface="Times New Roman" panose="02020603050405020304" pitchFamily="18" charset="0"/>
            </a:endParaRPr>
          </a:p>
        </p:txBody>
      </p:sp>
      <p:sp>
        <p:nvSpPr>
          <p:cNvPr id="29700" name="Text Box 4"/>
          <p:cNvSpPr txBox="1"/>
          <p:nvPr/>
        </p:nvSpPr>
        <p:spPr>
          <a:xfrm>
            <a:off x="1357948" y="2387283"/>
            <a:ext cx="1828800" cy="521970"/>
          </a:xfrm>
          <a:prstGeom prst="rect">
            <a:avLst/>
          </a:prstGeom>
          <a:noFill/>
          <a:ln w="9525">
            <a:noFill/>
          </a:ln>
        </p:spPr>
        <p:txBody>
          <a:bodyPr>
            <a:spAutoFit/>
          </a:bodyPr>
          <a:lstStyle/>
          <a:p>
            <a:pPr eaLnBrk="0" hangingPunct="0"/>
            <a:r>
              <a:rPr lang="zh-CN" altLang="en-US" sz="2800" b="1" dirty="0">
                <a:solidFill>
                  <a:srgbClr val="0000FF"/>
                </a:solidFill>
                <a:latin typeface="Times New Roman" panose="02020603050405020304" pitchFamily="18" charset="0"/>
                <a:ea typeface="楷体" panose="02010609060101010101" charset="-122"/>
              </a:rPr>
              <a:t>反射定律</a:t>
            </a:r>
          </a:p>
        </p:txBody>
      </p:sp>
      <p:sp>
        <p:nvSpPr>
          <p:cNvPr id="29701" name="AutoShape 5"/>
          <p:cNvSpPr/>
          <p:nvPr/>
        </p:nvSpPr>
        <p:spPr>
          <a:xfrm>
            <a:off x="2870835" y="1987233"/>
            <a:ext cx="173038" cy="1212850"/>
          </a:xfrm>
          <a:prstGeom prst="leftBrace">
            <a:avLst>
              <a:gd name="adj1" fmla="val 58409"/>
              <a:gd name="adj2" fmla="val 50000"/>
            </a:avLst>
          </a:prstGeom>
          <a:noFill/>
          <a:ln w="28575" cap="flat" cmpd="sng">
            <a:solidFill>
              <a:srgbClr val="0000FF"/>
            </a:solidFill>
            <a:prstDash val="solid"/>
            <a:headEnd type="none" w="med" len="med"/>
            <a:tailEnd type="none" w="med" len="med"/>
          </a:ln>
        </p:spPr>
        <p:txBody>
          <a:bodyPr wrap="none" anchor="ctr"/>
          <a:lstStyle/>
          <a:p>
            <a:endParaRPr lang="zh-CN" altLang="en-US" sz="2800" dirty="0">
              <a:latin typeface="Times New Roman" panose="02020603050405020304" pitchFamily="18" charset="0"/>
              <a:ea typeface="楷体" panose="02010609060101010101" charset="-122"/>
              <a:cs typeface="Times New Roman" panose="02020603050405020304" pitchFamily="18" charset="0"/>
            </a:endParaRPr>
          </a:p>
        </p:txBody>
      </p:sp>
      <p:sp>
        <p:nvSpPr>
          <p:cNvPr id="29702" name="Text Box 6"/>
          <p:cNvSpPr txBox="1"/>
          <p:nvPr/>
        </p:nvSpPr>
        <p:spPr>
          <a:xfrm>
            <a:off x="3086735" y="1863725"/>
            <a:ext cx="6598285" cy="521970"/>
          </a:xfrm>
          <a:prstGeom prst="rect">
            <a:avLst/>
          </a:prstGeom>
          <a:noFill/>
          <a:ln w="9525">
            <a:noFill/>
          </a:ln>
        </p:spPr>
        <p:txBody>
          <a:bodyPr wrap="square">
            <a:spAutoFit/>
          </a:bodyPr>
          <a:lstStyle/>
          <a:p>
            <a:pPr eaLnBrk="0" hangingPunct="0"/>
            <a:r>
              <a:rPr lang="en-US" sz="2800" b="1" dirty="0">
                <a:solidFill>
                  <a:srgbClr val="0000FF"/>
                </a:solidFill>
                <a:latin typeface="Times New Roman" panose="02020603050405020304" pitchFamily="18" charset="0"/>
                <a:ea typeface="楷体" panose="02010609060101010101" charset="-122"/>
                <a:cs typeface="Times New Roman" panose="02020603050405020304" pitchFamily="18" charset="0"/>
              </a:rPr>
              <a:t>1.</a:t>
            </a:r>
            <a:r>
              <a:rPr lang="zh-CN" altLang="en-US" sz="2800" b="1" dirty="0">
                <a:solidFill>
                  <a:srgbClr val="0000FF"/>
                </a:solidFill>
                <a:latin typeface="Times New Roman" panose="02020603050405020304" pitchFamily="18" charset="0"/>
                <a:ea typeface="楷体" panose="02010609060101010101" charset="-122"/>
                <a:cs typeface="Times New Roman" panose="02020603050405020304" pitchFamily="18" charset="0"/>
              </a:rPr>
              <a:t>反射光线、入射光线与法线在同一平面</a:t>
            </a:r>
          </a:p>
        </p:txBody>
      </p:sp>
      <p:sp>
        <p:nvSpPr>
          <p:cNvPr id="29703" name="Text Box 7"/>
          <p:cNvSpPr txBox="1"/>
          <p:nvPr/>
        </p:nvSpPr>
        <p:spPr>
          <a:xfrm>
            <a:off x="3112770" y="2933700"/>
            <a:ext cx="4419600" cy="521970"/>
          </a:xfrm>
          <a:prstGeom prst="rect">
            <a:avLst/>
          </a:prstGeom>
          <a:noFill/>
          <a:ln w="9525">
            <a:noFill/>
          </a:ln>
        </p:spPr>
        <p:txBody>
          <a:bodyPr>
            <a:spAutoFit/>
          </a:bodyPr>
          <a:lstStyle/>
          <a:p>
            <a:pPr eaLnBrk="0" hangingPunct="0"/>
            <a:r>
              <a:rPr lang="en-US" altLang="zh-CN" sz="2800" b="1" dirty="0">
                <a:solidFill>
                  <a:srgbClr val="0000FF"/>
                </a:solidFill>
                <a:latin typeface="Times New Roman" panose="02020603050405020304" pitchFamily="18" charset="0"/>
                <a:ea typeface="楷体" panose="02010609060101010101" charset="-122"/>
                <a:cs typeface="Times New Roman" panose="02020603050405020304" pitchFamily="18" charset="0"/>
              </a:rPr>
              <a:t>3.</a:t>
            </a:r>
            <a:r>
              <a:rPr lang="zh-CN" altLang="en-US" sz="2800" b="1" dirty="0">
                <a:solidFill>
                  <a:srgbClr val="0000FF"/>
                </a:solidFill>
                <a:latin typeface="Times New Roman" panose="02020603050405020304" pitchFamily="18" charset="0"/>
                <a:ea typeface="楷体" panose="02010609060101010101" charset="-122"/>
                <a:cs typeface="Times New Roman" panose="02020603050405020304" pitchFamily="18" charset="0"/>
              </a:rPr>
              <a:t>反射角等于入射角</a:t>
            </a:r>
          </a:p>
        </p:txBody>
      </p:sp>
      <p:sp>
        <p:nvSpPr>
          <p:cNvPr id="29704" name="Text Box 8">
            <a:hlinkClick r:id="rId2" action="ppaction://hlinksldjump">
              <a:snd r:embed="rId3" name="CLICK.WAV"/>
            </a:hlinkClick>
          </p:cNvPr>
          <p:cNvSpPr txBox="1"/>
          <p:nvPr/>
        </p:nvSpPr>
        <p:spPr>
          <a:xfrm>
            <a:off x="1389698" y="4243070"/>
            <a:ext cx="3352800" cy="521970"/>
          </a:xfrm>
          <a:prstGeom prst="rect">
            <a:avLst/>
          </a:prstGeom>
          <a:noFill/>
          <a:ln w="9525">
            <a:noFill/>
          </a:ln>
        </p:spPr>
        <p:txBody>
          <a:bodyPr>
            <a:spAutoFit/>
          </a:bodyPr>
          <a:lstStyle/>
          <a:p>
            <a:pPr eaLnBrk="0" hangingPunct="0"/>
            <a:r>
              <a:rPr lang="zh-CN" altLang="en-US" sz="2800" b="1" dirty="0">
                <a:solidFill>
                  <a:srgbClr val="0000FF"/>
                </a:solidFill>
                <a:latin typeface="Times New Roman" panose="02020603050405020304" pitchFamily="18" charset="0"/>
                <a:ea typeface="楷体" panose="02010609060101010101" charset="-122"/>
              </a:rPr>
              <a:t>光的反射光路图</a:t>
            </a:r>
          </a:p>
        </p:txBody>
      </p:sp>
      <p:sp>
        <p:nvSpPr>
          <p:cNvPr id="29705" name="Text Box 9"/>
          <p:cNvSpPr txBox="1"/>
          <p:nvPr/>
        </p:nvSpPr>
        <p:spPr>
          <a:xfrm>
            <a:off x="1348740" y="5207000"/>
            <a:ext cx="2680335" cy="521970"/>
          </a:xfrm>
          <a:prstGeom prst="rect">
            <a:avLst/>
          </a:prstGeom>
          <a:noFill/>
          <a:ln w="9525">
            <a:noFill/>
          </a:ln>
        </p:spPr>
        <p:txBody>
          <a:bodyPr wrap="square">
            <a:spAutoFit/>
          </a:bodyPr>
          <a:lstStyle/>
          <a:p>
            <a:pPr eaLnBrk="0" hangingPunct="0"/>
            <a:r>
              <a:rPr lang="zh-CN" altLang="en-US" sz="2800" b="1" dirty="0">
                <a:solidFill>
                  <a:srgbClr val="0000FF"/>
                </a:solidFill>
                <a:latin typeface="Times New Roman" panose="02020603050405020304" pitchFamily="18" charset="0"/>
                <a:ea typeface="楷体" panose="02010609060101010101" charset="-122"/>
              </a:rPr>
              <a:t>光的反射种类</a:t>
            </a:r>
          </a:p>
        </p:txBody>
      </p:sp>
      <p:sp>
        <p:nvSpPr>
          <p:cNvPr id="29706" name="AutoShape 10"/>
          <p:cNvSpPr/>
          <p:nvPr/>
        </p:nvSpPr>
        <p:spPr>
          <a:xfrm>
            <a:off x="3793490" y="4935538"/>
            <a:ext cx="104775" cy="1127125"/>
          </a:xfrm>
          <a:prstGeom prst="leftBrace">
            <a:avLst>
              <a:gd name="adj1" fmla="val 89646"/>
              <a:gd name="adj2" fmla="val 50000"/>
            </a:avLst>
          </a:prstGeom>
          <a:noFill/>
          <a:ln w="28575" cap="flat" cmpd="sng">
            <a:solidFill>
              <a:srgbClr val="0000FF"/>
            </a:solidFill>
            <a:prstDash val="solid"/>
            <a:headEnd type="none" w="med" len="med"/>
            <a:tailEnd type="none" w="med" len="med"/>
          </a:ln>
        </p:spPr>
        <p:txBody>
          <a:bodyPr wrap="none" anchor="ctr"/>
          <a:lstStyle/>
          <a:p>
            <a:endParaRPr lang="zh-CN" altLang="en-US" sz="2800" dirty="0">
              <a:latin typeface="Times New Roman" panose="02020603050405020304" pitchFamily="18" charset="0"/>
              <a:ea typeface="楷体" panose="02010609060101010101" charset="-122"/>
              <a:cs typeface="Times New Roman" panose="02020603050405020304" pitchFamily="18" charset="0"/>
            </a:endParaRPr>
          </a:p>
        </p:txBody>
      </p:sp>
      <p:sp>
        <p:nvSpPr>
          <p:cNvPr id="29707" name="Text Box 11">
            <a:hlinkClick r:id="rId4" action="ppaction://hlinksldjump">
              <a:snd r:embed="rId3" name="CLICK.WAV"/>
            </a:hlinkClick>
          </p:cNvPr>
          <p:cNvSpPr txBox="1"/>
          <p:nvPr/>
        </p:nvSpPr>
        <p:spPr>
          <a:xfrm>
            <a:off x="3861753" y="4786313"/>
            <a:ext cx="4267200" cy="521970"/>
          </a:xfrm>
          <a:prstGeom prst="rect">
            <a:avLst/>
          </a:prstGeom>
          <a:noFill/>
          <a:ln w="9525">
            <a:noFill/>
          </a:ln>
        </p:spPr>
        <p:txBody>
          <a:bodyPr>
            <a:spAutoFit/>
          </a:bodyPr>
          <a:lstStyle/>
          <a:p>
            <a:pPr eaLnBrk="0" hangingPunct="0"/>
            <a:r>
              <a:rPr lang="zh-CN" altLang="en-US" sz="2800" b="1" dirty="0">
                <a:solidFill>
                  <a:srgbClr val="0000FF"/>
                </a:solidFill>
                <a:latin typeface="Times New Roman" panose="02020603050405020304" pitchFamily="18" charset="0"/>
                <a:ea typeface="楷体" panose="02010609060101010101" charset="-122"/>
              </a:rPr>
              <a:t>镜面反射：反射面光滑</a:t>
            </a:r>
          </a:p>
        </p:txBody>
      </p:sp>
      <p:sp>
        <p:nvSpPr>
          <p:cNvPr id="29708" name="Text Box 12">
            <a:hlinkClick r:id="rId5" action="ppaction://hlinksldjump">
              <a:snd r:embed="rId3" name="CLICK.WAV"/>
            </a:hlinkClick>
          </p:cNvPr>
          <p:cNvSpPr txBox="1"/>
          <p:nvPr/>
        </p:nvSpPr>
        <p:spPr>
          <a:xfrm>
            <a:off x="3877628" y="5634038"/>
            <a:ext cx="4267200" cy="521970"/>
          </a:xfrm>
          <a:prstGeom prst="rect">
            <a:avLst/>
          </a:prstGeom>
          <a:noFill/>
          <a:ln w="9525">
            <a:noFill/>
          </a:ln>
        </p:spPr>
        <p:txBody>
          <a:bodyPr>
            <a:spAutoFit/>
          </a:bodyPr>
          <a:lstStyle/>
          <a:p>
            <a:pPr eaLnBrk="0" hangingPunct="0"/>
            <a:r>
              <a:rPr lang="zh-CN" altLang="en-US" sz="2800" b="1" dirty="0">
                <a:solidFill>
                  <a:srgbClr val="0000FF"/>
                </a:solidFill>
                <a:latin typeface="Times New Roman" panose="02020603050405020304" pitchFamily="18" charset="0"/>
                <a:ea typeface="楷体" panose="02010609060101010101" charset="-122"/>
              </a:rPr>
              <a:t>漫反射：反射面凹凸不平</a:t>
            </a:r>
          </a:p>
        </p:txBody>
      </p:sp>
      <p:sp>
        <p:nvSpPr>
          <p:cNvPr id="29709" name="Text Box 13"/>
          <p:cNvSpPr txBox="1"/>
          <p:nvPr/>
        </p:nvSpPr>
        <p:spPr>
          <a:xfrm>
            <a:off x="1391285" y="3579495"/>
            <a:ext cx="2402205" cy="521970"/>
          </a:xfrm>
          <a:prstGeom prst="rect">
            <a:avLst/>
          </a:prstGeom>
          <a:noFill/>
          <a:ln w="9525">
            <a:noFill/>
          </a:ln>
        </p:spPr>
        <p:txBody>
          <a:bodyPr wrap="square">
            <a:spAutoFit/>
          </a:bodyPr>
          <a:lstStyle/>
          <a:p>
            <a:pPr eaLnBrk="0" hangingPunct="0"/>
            <a:r>
              <a:rPr lang="zh-CN" altLang="en-US" sz="2800" b="1" dirty="0">
                <a:solidFill>
                  <a:srgbClr val="0000FF"/>
                </a:solidFill>
                <a:latin typeface="Times New Roman" panose="02020603050405020304" pitchFamily="18" charset="0"/>
                <a:ea typeface="楷体" panose="02010609060101010101" charset="-122"/>
              </a:rPr>
              <a:t>光路是可逆的</a:t>
            </a:r>
          </a:p>
        </p:txBody>
      </p:sp>
      <p:pic>
        <p:nvPicPr>
          <p:cNvPr id="19470" name="Picture 14" descr="课堂小结"/>
          <p:cNvPicPr>
            <a:picLocks noChangeAspect="1"/>
          </p:cNvPicPr>
          <p:nvPr/>
        </p:nvPicPr>
        <p:blipFill>
          <a:blip r:embed="rId6" cstate="print"/>
          <a:stretch>
            <a:fillRect/>
          </a:stretch>
        </p:blipFill>
        <p:spPr>
          <a:xfrm>
            <a:off x="233680" y="274955"/>
            <a:ext cx="4655820" cy="1127760"/>
          </a:xfrm>
          <a:prstGeom prst="rect">
            <a:avLst/>
          </a:prstGeom>
          <a:noFill/>
          <a:ln w="9525">
            <a:noFill/>
          </a:ln>
        </p:spPr>
      </p:pic>
      <p:sp>
        <p:nvSpPr>
          <p:cNvPr id="2" name="文本框 1"/>
          <p:cNvSpPr txBox="1"/>
          <p:nvPr/>
        </p:nvSpPr>
        <p:spPr>
          <a:xfrm>
            <a:off x="3100070" y="2385695"/>
            <a:ext cx="5812155" cy="521970"/>
          </a:xfrm>
          <a:prstGeom prst="rect">
            <a:avLst/>
          </a:prstGeom>
          <a:noFill/>
        </p:spPr>
        <p:txBody>
          <a:bodyPr wrap="none" rtlCol="0" anchor="t">
            <a:spAutoFit/>
          </a:bodyPr>
          <a:lstStyle/>
          <a:p>
            <a:pPr algn="l" eaLnBrk="0" hangingPunct="0"/>
            <a:r>
              <a:rPr lang="en-US" altLang="zh-CN" sz="2800" b="1" dirty="0">
                <a:solidFill>
                  <a:srgbClr val="0000FF"/>
                </a:solidFill>
                <a:latin typeface="Times New Roman" panose="02020603050405020304" pitchFamily="18" charset="0"/>
                <a:ea typeface="楷体" panose="02010609060101010101" charset="-122"/>
                <a:cs typeface="Times New Roman" panose="02020603050405020304" pitchFamily="18" charset="0"/>
                <a:sym typeface="+mn-ea"/>
              </a:rPr>
              <a:t>2.</a:t>
            </a:r>
            <a:r>
              <a:rPr lang="zh-CN" altLang="en-US" sz="2800" b="1" dirty="0">
                <a:solidFill>
                  <a:srgbClr val="0000FF"/>
                </a:solidFill>
                <a:latin typeface="Times New Roman" panose="02020603050405020304" pitchFamily="18" charset="0"/>
                <a:ea typeface="楷体" panose="02010609060101010101" charset="-122"/>
                <a:cs typeface="Times New Roman" panose="02020603050405020304" pitchFamily="18" charset="0"/>
                <a:sym typeface="+mn-ea"/>
              </a:rPr>
              <a:t>反射光线、入射光线分居法线两侧</a:t>
            </a:r>
            <a:endParaRPr lang="zh-CN" altLang="en-US" sz="28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75585" y="2097405"/>
            <a:ext cx="5873115" cy="922020"/>
          </a:xfrm>
          <a:prstGeom prst="rect">
            <a:avLst/>
          </a:prstGeom>
          <a:noFill/>
        </p:spPr>
        <p:txBody>
          <a:bodyPr wrap="square" rtlCol="0">
            <a:spAutoFit/>
          </a:bodyPr>
          <a:lstStyle/>
          <a:p>
            <a:pPr algn="ctr"/>
            <a:r>
              <a:rPr lang="zh-CN" altLang="en-US" sz="5400" b="1">
                <a:solidFill>
                  <a:schemeClr val="tx1"/>
                </a:solidFill>
                <a:effectLst/>
                <a:latin typeface="Times New Roman" panose="02020603050405020304" pitchFamily="18" charset="0"/>
                <a:ea typeface="楷体" panose="02010609060101010101" charset="-122"/>
              </a:rPr>
              <a:t>第四章  光现象</a:t>
            </a:r>
          </a:p>
        </p:txBody>
      </p:sp>
      <p:sp>
        <p:nvSpPr>
          <p:cNvPr id="3" name="文本框 2"/>
          <p:cNvSpPr txBox="1"/>
          <p:nvPr/>
        </p:nvSpPr>
        <p:spPr>
          <a:xfrm>
            <a:off x="1919605" y="3143885"/>
            <a:ext cx="7568565" cy="1198880"/>
          </a:xfrm>
          <a:prstGeom prst="rect">
            <a:avLst/>
          </a:prstGeom>
          <a:noFill/>
        </p:spPr>
        <p:txBody>
          <a:bodyPr wrap="square" rtlCol="0">
            <a:spAutoFit/>
          </a:bodyPr>
          <a:lstStyle/>
          <a:p>
            <a:pPr algn="ctr">
              <a:lnSpc>
                <a:spcPct val="150000"/>
              </a:lnSpc>
            </a:pPr>
            <a:r>
              <a:rPr lang="zh-CN" altLang="en-US" sz="4800" b="1">
                <a:solidFill>
                  <a:schemeClr val="tx1"/>
                </a:solidFill>
                <a:effectLst/>
                <a:latin typeface="Times New Roman" panose="02020603050405020304" pitchFamily="18" charset="0"/>
                <a:ea typeface="楷体" panose="02010609060101010101" charset="-122"/>
              </a:rPr>
              <a:t>第</a:t>
            </a:r>
            <a:r>
              <a:rPr lang="en-US" altLang="zh-CN" sz="4800" b="1">
                <a:solidFill>
                  <a:schemeClr val="tx1"/>
                </a:solidFill>
                <a:effectLst/>
                <a:latin typeface="Times New Roman" panose="02020603050405020304" pitchFamily="18" charset="0"/>
                <a:ea typeface="楷体" panose="02010609060101010101" charset="-122"/>
              </a:rPr>
              <a:t>2</a:t>
            </a:r>
            <a:r>
              <a:rPr lang="zh-CN" altLang="en-US" sz="4800" b="1">
                <a:solidFill>
                  <a:schemeClr val="tx1"/>
                </a:solidFill>
                <a:effectLst/>
                <a:latin typeface="Times New Roman" panose="02020603050405020304" pitchFamily="18" charset="0"/>
                <a:ea typeface="楷体" panose="02010609060101010101" charset="-122"/>
              </a:rPr>
              <a:t>节  光的反射</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2160" y="1461135"/>
            <a:ext cx="10787380" cy="4399915"/>
          </a:xfrm>
          <a:prstGeom prst="rect">
            <a:avLst/>
          </a:prstGeom>
          <a:noFill/>
        </p:spPr>
        <p:txBody>
          <a:bodyPr wrap="square" rtlCol="0">
            <a:spAutoFit/>
          </a:bodyPr>
          <a:lstStyle/>
          <a:p>
            <a:pPr>
              <a:lnSpc>
                <a:spcPct val="200000"/>
              </a:lnSpc>
            </a:pPr>
            <a:r>
              <a:rPr sz="2800" b="1">
                <a:latin typeface="Times New Roman" panose="02020603050405020304" pitchFamily="18" charset="0"/>
                <a:ea typeface="楷体" panose="02010609060101010101" charset="-122"/>
              </a:rPr>
              <a:t>1.</a:t>
            </a:r>
            <a:r>
              <a:rPr lang="zh-CN" sz="2800" b="1">
                <a:latin typeface="Times New Roman" panose="02020603050405020304" pitchFamily="18" charset="0"/>
                <a:ea typeface="楷体" panose="02010609060101010101" charset="-122"/>
              </a:rPr>
              <a:t>认识光的反射现象，熟记</a:t>
            </a:r>
            <a:r>
              <a:rPr lang="zh-CN" sz="2800" b="1">
                <a:solidFill>
                  <a:srgbClr val="FF0000"/>
                </a:solidFill>
                <a:latin typeface="Times New Roman" panose="02020603050405020304" pitchFamily="18" charset="0"/>
                <a:ea typeface="楷体" panose="02010609060101010101" charset="-122"/>
              </a:rPr>
              <a:t>法线</a:t>
            </a:r>
            <a:r>
              <a:rPr lang="zh-CN" sz="2800" b="1">
                <a:latin typeface="Times New Roman" panose="02020603050405020304" pitchFamily="18" charset="0"/>
                <a:ea typeface="楷体" panose="02010609060101010101" charset="-122"/>
              </a:rPr>
              <a:t>、</a:t>
            </a:r>
            <a:r>
              <a:rPr lang="zh-CN" sz="2800" b="1">
                <a:solidFill>
                  <a:srgbClr val="FF0000"/>
                </a:solidFill>
                <a:latin typeface="Times New Roman" panose="02020603050405020304" pitchFamily="18" charset="0"/>
                <a:ea typeface="楷体" panose="02010609060101010101" charset="-122"/>
              </a:rPr>
              <a:t>入射角</a:t>
            </a:r>
            <a:r>
              <a:rPr lang="zh-CN" sz="2800" b="1">
                <a:latin typeface="Times New Roman" panose="02020603050405020304" pitchFamily="18" charset="0"/>
                <a:ea typeface="楷体" panose="02010609060101010101" charset="-122"/>
              </a:rPr>
              <a:t>、</a:t>
            </a:r>
            <a:r>
              <a:rPr lang="zh-CN" sz="2800" b="1">
                <a:solidFill>
                  <a:srgbClr val="FF0000"/>
                </a:solidFill>
                <a:latin typeface="Times New Roman" panose="02020603050405020304" pitchFamily="18" charset="0"/>
                <a:ea typeface="楷体" panose="02010609060101010101" charset="-122"/>
              </a:rPr>
              <a:t>反射角</a:t>
            </a:r>
            <a:r>
              <a:rPr lang="zh-CN" sz="2800" b="1">
                <a:latin typeface="Times New Roman" panose="02020603050405020304" pitchFamily="18" charset="0"/>
                <a:ea typeface="楷体" panose="02010609060101010101" charset="-122"/>
              </a:rPr>
              <a:t>的含义。</a:t>
            </a:r>
          </a:p>
          <a:p>
            <a:pPr>
              <a:lnSpc>
                <a:spcPct val="200000"/>
              </a:lnSpc>
            </a:pPr>
            <a:r>
              <a:rPr lang="en-US" altLang="zh-CN" sz="2800" b="1">
                <a:latin typeface="Times New Roman" panose="02020603050405020304" pitchFamily="18" charset="0"/>
                <a:ea typeface="楷体" panose="02010609060101010101" charset="-122"/>
              </a:rPr>
              <a:t>2.</a:t>
            </a:r>
            <a:r>
              <a:rPr lang="zh-CN" sz="2800" b="1">
                <a:latin typeface="Times New Roman" panose="02020603050405020304" pitchFamily="18" charset="0"/>
                <a:ea typeface="楷体" panose="02010609060101010101" charset="-122"/>
              </a:rPr>
              <a:t>反射定律为：</a:t>
            </a:r>
            <a:r>
              <a:rPr lang="zh-CN" sz="2800" b="1">
                <a:solidFill>
                  <a:srgbClr val="250AF4"/>
                </a:solidFill>
                <a:latin typeface="Times New Roman" panose="02020603050405020304" pitchFamily="18" charset="0"/>
                <a:ea typeface="楷体" panose="02010609060101010101" charset="-122"/>
              </a:rPr>
              <a:t>反射光线与入射光线、法线在同一平面上</a:t>
            </a:r>
            <a:r>
              <a:rPr lang="zh-CN" sz="2800" b="1">
                <a:latin typeface="Times New Roman" panose="02020603050405020304" pitchFamily="18" charset="0"/>
                <a:ea typeface="楷体" panose="02010609060101010101" charset="-122"/>
              </a:rPr>
              <a:t>，</a:t>
            </a:r>
            <a:r>
              <a:rPr lang="zh-CN" sz="2800" b="1">
                <a:solidFill>
                  <a:srgbClr val="00B050"/>
                </a:solidFill>
                <a:latin typeface="Times New Roman" panose="02020603050405020304" pitchFamily="18" charset="0"/>
                <a:ea typeface="楷体" panose="02010609060101010101" charset="-122"/>
              </a:rPr>
              <a:t>反射光线与入射光线分居在法线的两侧</a:t>
            </a:r>
            <a:r>
              <a:rPr lang="zh-CN" sz="2800" b="1">
                <a:latin typeface="Times New Roman" panose="02020603050405020304" pitchFamily="18" charset="0"/>
                <a:ea typeface="楷体" panose="02010609060101010101" charset="-122"/>
              </a:rPr>
              <a:t>，</a:t>
            </a:r>
            <a:r>
              <a:rPr lang="zh-CN" sz="2800" b="1">
                <a:solidFill>
                  <a:srgbClr val="FF0000"/>
                </a:solidFill>
                <a:latin typeface="Times New Roman" panose="02020603050405020304" pitchFamily="18" charset="0"/>
                <a:ea typeface="楷体" panose="02010609060101010101" charset="-122"/>
              </a:rPr>
              <a:t>反射角等于入射角</a:t>
            </a:r>
            <a:r>
              <a:rPr lang="zh-CN" sz="2800" b="1">
                <a:latin typeface="Times New Roman" panose="02020603050405020304" pitchFamily="18" charset="0"/>
                <a:ea typeface="楷体" panose="02010609060101010101" charset="-122"/>
              </a:rPr>
              <a:t>。</a:t>
            </a:r>
            <a:r>
              <a:rPr lang="zh-CN" sz="2800" b="1">
                <a:solidFill>
                  <a:srgbClr val="250AF4"/>
                </a:solidFill>
                <a:latin typeface="Times New Roman" panose="02020603050405020304" pitchFamily="18" charset="0"/>
                <a:ea typeface="楷体" panose="02010609060101010101" charset="-122"/>
              </a:rPr>
              <a:t>光路可逆。</a:t>
            </a:r>
            <a:endParaRPr lang="zh-CN" sz="2800" b="1">
              <a:latin typeface="Times New Roman" panose="02020603050405020304" pitchFamily="18" charset="0"/>
              <a:ea typeface="楷体" panose="02010609060101010101" charset="-122"/>
            </a:endParaRPr>
          </a:p>
          <a:p>
            <a:pPr>
              <a:lnSpc>
                <a:spcPct val="200000"/>
              </a:lnSpc>
            </a:pPr>
            <a:r>
              <a:rPr lang="en-US" altLang="zh-CN" sz="2800" b="1">
                <a:latin typeface="Times New Roman" panose="02020603050405020304" pitchFamily="18" charset="0"/>
                <a:ea typeface="楷体" panose="02010609060101010101" charset="-122"/>
              </a:rPr>
              <a:t>3.</a:t>
            </a:r>
            <a:r>
              <a:rPr lang="zh-CN" altLang="en-US" sz="2800" b="1">
                <a:latin typeface="Times New Roman" panose="02020603050405020304" pitchFamily="18" charset="0"/>
                <a:ea typeface="楷体" panose="02010609060101010101" charset="-122"/>
              </a:rPr>
              <a:t>会运用光的反射定律，</a:t>
            </a:r>
            <a:r>
              <a:rPr lang="zh-CN" altLang="en-US" sz="2800" b="1">
                <a:solidFill>
                  <a:srgbClr val="00B050"/>
                </a:solidFill>
                <a:latin typeface="Times New Roman" panose="02020603050405020304" pitchFamily="18" charset="0"/>
                <a:ea typeface="楷体" panose="02010609060101010101" charset="-122"/>
              </a:rPr>
              <a:t>画光路图</a:t>
            </a:r>
            <a:r>
              <a:rPr lang="zh-CN" altLang="en-US" sz="2800" b="1">
                <a:latin typeface="Times New Roman" panose="02020603050405020304" pitchFamily="18" charset="0"/>
                <a:ea typeface="楷体" panose="02010609060101010101" charset="-122"/>
              </a:rPr>
              <a:t>。</a:t>
            </a:r>
          </a:p>
          <a:p>
            <a:pPr>
              <a:lnSpc>
                <a:spcPct val="200000"/>
              </a:lnSpc>
            </a:pPr>
            <a:r>
              <a:rPr lang="en-US" altLang="zh-CN" sz="2800" b="1">
                <a:latin typeface="Times New Roman" panose="02020603050405020304" pitchFamily="18" charset="0"/>
                <a:ea typeface="楷体" panose="02010609060101010101" charset="-122"/>
              </a:rPr>
              <a:t>4.</a:t>
            </a:r>
            <a:r>
              <a:rPr lang="zh-CN" altLang="en-US" sz="2800" b="1">
                <a:latin typeface="Times New Roman" panose="02020603050405020304" pitchFamily="18" charset="0"/>
                <a:ea typeface="楷体" panose="02010609060101010101" charset="-122"/>
              </a:rPr>
              <a:t>知道镜面反射与漫反射的区别和应用。</a:t>
            </a:r>
          </a:p>
        </p:txBody>
      </p:sp>
      <p:pic>
        <p:nvPicPr>
          <p:cNvPr id="5126" name="Picture 17" descr="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0372" y="485185"/>
            <a:ext cx="4573587" cy="966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bwMode="auto">
          <a:xfrm>
            <a:off x="644525" y="526415"/>
            <a:ext cx="5551170" cy="753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p>
            <a:pPr eaLnBrk="1" hangingPunct="1"/>
            <a:r>
              <a:rPr lang="zh-CN" altLang="en-US" sz="4000" b="1" dirty="0">
                <a:solidFill>
                  <a:schemeClr val="tx1"/>
                </a:solidFill>
                <a:latin typeface="楷体" panose="02010609060101010101" charset="-122"/>
                <a:ea typeface="楷体" panose="02010609060101010101" charset="-122"/>
                <a:cs typeface="+mn-cs"/>
              </a:rPr>
              <a:t>【自学指导】</a:t>
            </a:r>
          </a:p>
        </p:txBody>
      </p:sp>
      <p:sp>
        <p:nvSpPr>
          <p:cNvPr id="2" name="圆角矩形 1"/>
          <p:cNvSpPr/>
          <p:nvPr/>
        </p:nvSpPr>
        <p:spPr>
          <a:xfrm>
            <a:off x="976630" y="2182495"/>
            <a:ext cx="10239375" cy="220154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l">
              <a:lnSpc>
                <a:spcPct val="150000"/>
              </a:lnSpc>
            </a:pPr>
            <a:r>
              <a:rPr lang="zh-CN" altLang="en-US" sz="3600" b="1" cap="small" dirty="0">
                <a:latin typeface="Times New Roman" panose="02020603050405020304" pitchFamily="18" charset="0"/>
                <a:ea typeface="楷体" panose="02010609060101010101" charset="-122"/>
                <a:sym typeface="+mn-ea"/>
              </a:rPr>
              <a:t>快速阅读课本</a:t>
            </a:r>
            <a:r>
              <a:rPr lang="en-US" altLang="zh-CN" sz="3600" b="1" cap="small" dirty="0">
                <a:latin typeface="Times New Roman" panose="02020603050405020304" pitchFamily="18" charset="0"/>
                <a:ea typeface="楷体" panose="02010609060101010101" charset="-122"/>
                <a:sym typeface="+mn-ea"/>
              </a:rPr>
              <a:t>73-74</a:t>
            </a:r>
            <a:r>
              <a:rPr lang="zh-CN" altLang="en-US" sz="3600" b="1" cap="small" dirty="0">
                <a:latin typeface="Times New Roman" panose="02020603050405020304" pitchFamily="18" charset="0"/>
                <a:ea typeface="楷体" panose="02010609060101010101" charset="-122"/>
                <a:sym typeface="+mn-ea"/>
              </a:rPr>
              <a:t>页，完成练习册【知识清单】</a:t>
            </a:r>
          </a:p>
          <a:p>
            <a:pPr algn="l">
              <a:lnSpc>
                <a:spcPct val="150000"/>
              </a:lnSpc>
            </a:pPr>
            <a:r>
              <a:rPr lang="zh-CN" altLang="en-US" sz="3600" b="1">
                <a:latin typeface="Times New Roman" panose="02020603050405020304" pitchFamily="18" charset="0"/>
                <a:ea typeface="楷体" panose="02010609060101010101" charset="-122"/>
              </a:rPr>
              <a:t>时间：</a:t>
            </a:r>
            <a:r>
              <a:rPr lang="en-US" altLang="zh-CN" sz="3600" b="1">
                <a:latin typeface="Times New Roman" panose="02020603050405020304" pitchFamily="18" charset="0"/>
                <a:ea typeface="楷体" panose="02010609060101010101" charset="-122"/>
              </a:rPr>
              <a:t>3min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
          <p:cNvSpPr>
            <a:spLocks noChangeArrowheads="1"/>
          </p:cNvSpPr>
          <p:nvPr/>
        </p:nvSpPr>
        <p:spPr bwMode="auto">
          <a:xfrm>
            <a:off x="649037" y="513036"/>
            <a:ext cx="3373120" cy="7067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zh-CN" altLang="en-US" sz="4000" b="1" dirty="0">
                <a:latin typeface="Times New Roman" panose="02020603050405020304" pitchFamily="18" charset="0"/>
                <a:ea typeface="楷体" panose="02010609060101010101" charset="-122"/>
              </a:rPr>
              <a:t>一、光的反射 </a:t>
            </a:r>
          </a:p>
        </p:txBody>
      </p:sp>
      <p:sp>
        <p:nvSpPr>
          <p:cNvPr id="6147" name="Rectangle 6"/>
          <p:cNvSpPr>
            <a:spLocks noChangeArrowheads="1"/>
          </p:cNvSpPr>
          <p:nvPr/>
        </p:nvSpPr>
        <p:spPr bwMode="auto">
          <a:xfrm>
            <a:off x="741680" y="1447166"/>
            <a:ext cx="6357620" cy="583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en-US" altLang="zh-CN" sz="3200" b="1" dirty="0">
                <a:latin typeface="Times New Roman" panose="02020603050405020304" pitchFamily="18" charset="0"/>
                <a:ea typeface="楷体" panose="02010609060101010101" charset="-122"/>
              </a:rPr>
              <a:t>1</a:t>
            </a:r>
            <a:r>
              <a:rPr lang="zh-CN" altLang="en-US" sz="3200" b="1" dirty="0">
                <a:latin typeface="Times New Roman" panose="02020603050405020304" pitchFamily="18" charset="0"/>
                <a:ea typeface="楷体" panose="02010609060101010101" charset="-122"/>
              </a:rPr>
              <a:t>、我们为什么能看到这些物体？</a:t>
            </a:r>
            <a:r>
              <a:rPr lang="zh-CN" altLang="en-US" sz="3200" dirty="0">
                <a:latin typeface="Times New Roman" panose="02020603050405020304" pitchFamily="18" charset="0"/>
                <a:ea typeface="楷体" panose="02010609060101010101" charset="-122"/>
              </a:rPr>
              <a:t> </a:t>
            </a:r>
          </a:p>
        </p:txBody>
      </p:sp>
      <p:pic>
        <p:nvPicPr>
          <p:cNvPr id="6148"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48740" y="2030413"/>
            <a:ext cx="5975350" cy="1984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149" name="Rectangle 8"/>
          <p:cNvSpPr>
            <a:spLocks noChangeArrowheads="1"/>
          </p:cNvSpPr>
          <p:nvPr/>
        </p:nvSpPr>
        <p:spPr bwMode="auto">
          <a:xfrm>
            <a:off x="771525" y="3972213"/>
            <a:ext cx="8236585" cy="583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en-US" altLang="zh-CN" sz="3200" b="1" dirty="0">
                <a:latin typeface="Times New Roman" panose="02020603050405020304" pitchFamily="18" charset="0"/>
                <a:ea typeface="楷体" panose="02010609060101010101" charset="-122"/>
              </a:rPr>
              <a:t>2</a:t>
            </a:r>
            <a:r>
              <a:rPr lang="zh-CN" altLang="en-US" sz="3200" b="1" dirty="0">
                <a:latin typeface="Times New Roman" panose="02020603050405020304" pitchFamily="18" charset="0"/>
                <a:ea typeface="楷体" panose="02010609060101010101" charset="-122"/>
              </a:rPr>
              <a:t>、我们为什么能看到本身不发光的物体呢？</a:t>
            </a:r>
          </a:p>
        </p:txBody>
      </p:sp>
      <p:pic>
        <p:nvPicPr>
          <p:cNvPr id="6150" name="Picture 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48105" y="4580622"/>
            <a:ext cx="5689600" cy="2054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3559" name="Text Box 7"/>
          <p:cNvSpPr txBox="1">
            <a:spLocks noChangeArrowheads="1"/>
          </p:cNvSpPr>
          <p:nvPr/>
        </p:nvSpPr>
        <p:spPr bwMode="auto">
          <a:xfrm>
            <a:off x="7521575" y="2030730"/>
            <a:ext cx="3925570" cy="12109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800" b="1" dirty="0">
                <a:latin typeface="楷体" panose="02010609060101010101" charset="-122"/>
                <a:ea typeface="楷体" panose="02010609060101010101" charset="-122"/>
              </a:rPr>
              <a:t>    因为发光物体</a:t>
            </a:r>
            <a:r>
              <a:rPr lang="zh-CN" altLang="en-US" sz="2800" b="1" dirty="0">
                <a:solidFill>
                  <a:srgbClr val="FF0000"/>
                </a:solidFill>
                <a:latin typeface="楷体" panose="02010609060101010101" charset="-122"/>
                <a:ea typeface="楷体" panose="02010609060101010101" charset="-122"/>
              </a:rPr>
              <a:t>发出的光</a:t>
            </a:r>
            <a:r>
              <a:rPr lang="zh-CN" altLang="en-US" sz="2800" b="1" dirty="0">
                <a:latin typeface="楷体" panose="02010609060101010101" charset="-122"/>
                <a:ea typeface="楷体" panose="02010609060101010101" charset="-122"/>
              </a:rPr>
              <a:t>射入我们的眼睛。</a:t>
            </a:r>
          </a:p>
        </p:txBody>
      </p:sp>
      <p:sp>
        <p:nvSpPr>
          <p:cNvPr id="23560" name="Text Box 8"/>
          <p:cNvSpPr txBox="1">
            <a:spLocks noChangeArrowheads="1"/>
          </p:cNvSpPr>
          <p:nvPr/>
        </p:nvSpPr>
        <p:spPr bwMode="auto">
          <a:xfrm>
            <a:off x="7521575" y="5002530"/>
            <a:ext cx="4077970" cy="12109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800" b="1" dirty="0">
                <a:solidFill>
                  <a:srgbClr val="CC0000"/>
                </a:solidFill>
                <a:latin typeface="楷体" panose="02010609060101010101" charset="-122"/>
                <a:ea typeface="楷体" panose="02010609060101010101" charset="-122"/>
              </a:rPr>
              <a:t>    </a:t>
            </a:r>
            <a:r>
              <a:rPr lang="zh-CN" altLang="en-US" sz="2800" b="1" dirty="0">
                <a:latin typeface="楷体" panose="02010609060101010101" charset="-122"/>
                <a:ea typeface="楷体" panose="02010609060101010101" charset="-122"/>
              </a:rPr>
              <a:t>不发光的物体</a:t>
            </a:r>
            <a:r>
              <a:rPr lang="zh-CN" altLang="en-US" sz="2800" b="1" dirty="0">
                <a:solidFill>
                  <a:srgbClr val="FF0000"/>
                </a:solidFill>
                <a:latin typeface="楷体" panose="02010609060101010101" charset="-122"/>
                <a:ea typeface="楷体" panose="02010609060101010101" charset="-122"/>
              </a:rPr>
              <a:t>反射的光</a:t>
            </a:r>
            <a:r>
              <a:rPr lang="zh-CN" altLang="en-US" sz="2800" b="1" dirty="0">
                <a:latin typeface="楷体" panose="02010609060101010101" charset="-122"/>
                <a:ea typeface="楷体" panose="02010609060101010101" charset="-122"/>
              </a:rPr>
              <a:t>进入我们的眼睛。</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linds(horizontal)">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blinds(horizontal)">
                                      <p:cBhvr>
                                        <p:cTn id="12" dur="500"/>
                                        <p:tgtEl>
                                          <p:spTgt spid="614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3559">
                                            <p:txEl>
                                              <p:pRg st="0" end="0"/>
                                            </p:txEl>
                                          </p:spTgt>
                                        </p:tgtEl>
                                        <p:attrNameLst>
                                          <p:attrName>style.visibility</p:attrName>
                                        </p:attrNameLst>
                                      </p:cBhvr>
                                      <p:to>
                                        <p:strVal val="visible"/>
                                      </p:to>
                                    </p:set>
                                    <p:anim calcmode="lin" valueType="num">
                                      <p:cBhvr additive="base">
                                        <p:cTn id="17" dur="500" fill="hold"/>
                                        <p:tgtEl>
                                          <p:spTgt spid="23559">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3559">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149"/>
                                        </p:tgtEl>
                                        <p:attrNameLst>
                                          <p:attrName>style.visibility</p:attrName>
                                        </p:attrNameLst>
                                      </p:cBhvr>
                                      <p:to>
                                        <p:strVal val="visible"/>
                                      </p:to>
                                    </p:set>
                                    <p:animEffect transition="in" filter="blinds(horizontal)">
                                      <p:cBhvr>
                                        <p:cTn id="23" dur="500"/>
                                        <p:tgtEl>
                                          <p:spTgt spid="614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150"/>
                                        </p:tgtEl>
                                        <p:attrNameLst>
                                          <p:attrName>style.visibility</p:attrName>
                                        </p:attrNameLst>
                                      </p:cBhvr>
                                      <p:to>
                                        <p:strVal val="visible"/>
                                      </p:to>
                                    </p:set>
                                    <p:animEffect transition="in" filter="blinds(horizontal)">
                                      <p:cBhvr>
                                        <p:cTn id="28" dur="500"/>
                                        <p:tgtEl>
                                          <p:spTgt spid="6150"/>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3560"/>
                                        </p:tgtEl>
                                        <p:attrNameLst>
                                          <p:attrName>style.visibility</p:attrName>
                                        </p:attrNameLst>
                                      </p:cBhvr>
                                      <p:to>
                                        <p:strVal val="visible"/>
                                      </p:to>
                                    </p:set>
                                    <p:animEffect transition="in" filter="blinds(horizontal)">
                                      <p:cBhvr>
                                        <p:cTn id="33" dur="500"/>
                                        <p:tgtEl>
                                          <p:spTgt spid="23560"/>
                                        </p:tgtEl>
                                      </p:cBhvr>
                                    </p:animEffect>
                                  </p:childTnLst>
                                  <p:subTnLst>
                                    <p:audio>
                                      <p:cMediaNode>
                                        <p:cTn display="0" masterRel="sameClick">
                                          <p:stCondLst>
                                            <p:cond evt="begin" delay="0">
                                              <p:tn val="3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6149" grpId="0" bldLvl="0" animBg="1"/>
      <p:bldP spid="2356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Object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8785" y="1504315"/>
            <a:ext cx="5256213" cy="279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5123" name="Group 3"/>
          <p:cNvGrpSpPr/>
          <p:nvPr/>
        </p:nvGrpSpPr>
        <p:grpSpPr bwMode="auto">
          <a:xfrm rot="-851058">
            <a:off x="3344863" y="721360"/>
            <a:ext cx="1625600" cy="3276600"/>
            <a:chOff x="576" y="144"/>
            <a:chExt cx="1152" cy="2064"/>
          </a:xfrm>
        </p:grpSpPr>
        <p:sp>
          <p:nvSpPr>
            <p:cNvPr id="9228" name="Line 4"/>
            <p:cNvSpPr>
              <a:spLocks noChangeShapeType="1"/>
            </p:cNvSpPr>
            <p:nvPr/>
          </p:nvSpPr>
          <p:spPr bwMode="auto">
            <a:xfrm>
              <a:off x="1152" y="1200"/>
              <a:ext cx="576" cy="1008"/>
            </a:xfrm>
            <a:prstGeom prst="line">
              <a:avLst/>
            </a:prstGeom>
            <a:noFill/>
            <a:ln w="76200" cmpd="tri">
              <a:solidFill>
                <a:srgbClr val="CC000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p>
              <a:endParaRPr lang="zh-CN" altLang="en-US"/>
            </a:p>
          </p:txBody>
        </p:sp>
        <p:sp>
          <p:nvSpPr>
            <p:cNvPr id="9229" name="Line 5"/>
            <p:cNvSpPr>
              <a:spLocks noChangeShapeType="1"/>
            </p:cNvSpPr>
            <p:nvPr/>
          </p:nvSpPr>
          <p:spPr bwMode="auto">
            <a:xfrm>
              <a:off x="576" y="144"/>
              <a:ext cx="576" cy="1008"/>
            </a:xfrm>
            <a:prstGeom prst="line">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3175">
                  <a:solidFill>
                    <a:schemeClr val="tx1"/>
                  </a:solidFill>
                  <a:prstDash val="sysDot"/>
                  <a:round/>
                  <a:tailEnd type="triangl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p>
              <a:endParaRPr lang="zh-CN" altLang="en-US"/>
            </a:p>
          </p:txBody>
        </p:sp>
      </p:grpSp>
      <p:grpSp>
        <p:nvGrpSpPr>
          <p:cNvPr id="5126" name="Group 6"/>
          <p:cNvGrpSpPr/>
          <p:nvPr/>
        </p:nvGrpSpPr>
        <p:grpSpPr bwMode="auto">
          <a:xfrm rot="369980">
            <a:off x="4558665" y="2310130"/>
            <a:ext cx="1576070" cy="2865755"/>
            <a:chOff x="1056" y="1008"/>
            <a:chExt cx="1440" cy="2400"/>
          </a:xfrm>
        </p:grpSpPr>
        <p:sp>
          <p:nvSpPr>
            <p:cNvPr id="9226" name="Line 7"/>
            <p:cNvSpPr>
              <a:spLocks noChangeShapeType="1"/>
            </p:cNvSpPr>
            <p:nvPr/>
          </p:nvSpPr>
          <p:spPr bwMode="auto">
            <a:xfrm flipV="1">
              <a:off x="1776" y="1008"/>
              <a:ext cx="720" cy="1200"/>
            </a:xfrm>
            <a:prstGeom prst="line">
              <a:avLst/>
            </a:prstGeom>
            <a:noFill/>
            <a:ln w="76200" cmpd="tri">
              <a:solidFill>
                <a:srgbClr val="CC000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p>
              <a:endParaRPr lang="zh-CN" altLang="en-US"/>
            </a:p>
          </p:txBody>
        </p:sp>
        <p:sp>
          <p:nvSpPr>
            <p:cNvPr id="9227" name="Line 8"/>
            <p:cNvSpPr>
              <a:spLocks noChangeShapeType="1"/>
            </p:cNvSpPr>
            <p:nvPr/>
          </p:nvSpPr>
          <p:spPr bwMode="auto">
            <a:xfrm flipV="1">
              <a:off x="1056" y="2208"/>
              <a:ext cx="720" cy="1200"/>
            </a:xfrm>
            <a:prstGeom prst="line">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3175">
                  <a:solidFill>
                    <a:srgbClr val="CC0000"/>
                  </a:solidFill>
                  <a:round/>
                  <a:tailEnd type="triangl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p>
              <a:endParaRPr lang="zh-CN" altLang="en-US"/>
            </a:p>
          </p:txBody>
        </p:sp>
      </p:grpSp>
      <p:sp>
        <p:nvSpPr>
          <p:cNvPr id="9221" name="Text Box 11"/>
          <p:cNvSpPr txBox="1">
            <a:spLocks noChangeArrowheads="1"/>
          </p:cNvSpPr>
          <p:nvPr/>
        </p:nvSpPr>
        <p:spPr bwMode="auto">
          <a:xfrm>
            <a:off x="1774825" y="1412875"/>
            <a:ext cx="2665413" cy="460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b="1">
              <a:latin typeface="Times New Roman" panose="02020603050405020304" pitchFamily="18" charset="0"/>
              <a:ea typeface="楷体" panose="02010609060101010101" charset="-122"/>
            </a:endParaRPr>
          </a:p>
        </p:txBody>
      </p:sp>
      <p:sp>
        <p:nvSpPr>
          <p:cNvPr id="9224" name="Text Box 9"/>
          <p:cNvSpPr txBox="1">
            <a:spLocks noChangeArrowheads="1"/>
          </p:cNvSpPr>
          <p:nvPr/>
        </p:nvSpPr>
        <p:spPr bwMode="auto">
          <a:xfrm>
            <a:off x="552450" y="4118293"/>
            <a:ext cx="11085830" cy="178562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FF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522000" tIns="154800" rIns="522000" bIns="154800"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kumimoji="1" lang="en-US" altLang="zh-CN" sz="3200" b="1">
                <a:solidFill>
                  <a:schemeClr val="tx1"/>
                </a:solidFill>
                <a:latin typeface="Times New Roman" panose="02020603050405020304" pitchFamily="18" charset="0"/>
                <a:ea typeface="楷体" panose="02010609060101010101" charset="-122"/>
              </a:rPr>
              <a:t>         </a:t>
            </a:r>
            <a:r>
              <a:rPr kumimoji="1" lang="zh-CN" altLang="en-US" sz="3200" b="1">
                <a:solidFill>
                  <a:schemeClr val="tx1"/>
                </a:solidFill>
                <a:latin typeface="Times New Roman" panose="02020603050405020304" pitchFamily="18" charset="0"/>
                <a:ea typeface="楷体" panose="02010609060101010101" charset="-122"/>
              </a:rPr>
              <a:t>光射向</a:t>
            </a:r>
            <a:r>
              <a:rPr kumimoji="1" lang="zh-CN" altLang="en-US" sz="3200" b="1">
                <a:solidFill>
                  <a:srgbClr val="250AF4"/>
                </a:solidFill>
                <a:latin typeface="Times New Roman" panose="02020603050405020304" pitchFamily="18" charset="0"/>
                <a:ea typeface="楷体" panose="02010609060101010101" charset="-122"/>
              </a:rPr>
              <a:t>物体表面</a:t>
            </a:r>
            <a:r>
              <a:rPr kumimoji="1" lang="zh-CN" altLang="en-US" sz="3200" b="1">
                <a:solidFill>
                  <a:schemeClr val="tx1"/>
                </a:solidFill>
                <a:latin typeface="Times New Roman" panose="02020603050405020304" pitchFamily="18" charset="0"/>
                <a:ea typeface="楷体" panose="02010609060101010101" charset="-122"/>
              </a:rPr>
              <a:t>时，有</a:t>
            </a:r>
            <a:r>
              <a:rPr kumimoji="1" lang="zh-CN" altLang="en-US" sz="3200" b="1">
                <a:solidFill>
                  <a:srgbClr val="250AF4"/>
                </a:solidFill>
                <a:latin typeface="Times New Roman" panose="02020603050405020304" pitchFamily="18" charset="0"/>
                <a:ea typeface="楷体" panose="02010609060101010101" charset="-122"/>
              </a:rPr>
              <a:t>一部分光</a:t>
            </a:r>
            <a:r>
              <a:rPr kumimoji="1" lang="zh-CN" altLang="en-US" sz="3200" b="1">
                <a:solidFill>
                  <a:schemeClr val="tx1"/>
                </a:solidFill>
                <a:latin typeface="Times New Roman" panose="02020603050405020304" pitchFamily="18" charset="0"/>
                <a:ea typeface="楷体" panose="02010609060101010101" charset="-122"/>
              </a:rPr>
              <a:t>会被物体表面反射回来，这种现象叫做</a:t>
            </a:r>
            <a:r>
              <a:rPr kumimoji="1" lang="zh-CN" altLang="en-US" sz="3200" b="1">
                <a:solidFill>
                  <a:srgbClr val="FF0000"/>
                </a:solidFill>
                <a:latin typeface="Times New Roman" panose="02020603050405020304" pitchFamily="18" charset="0"/>
                <a:ea typeface="楷体" panose="02010609060101010101" charset="-122"/>
              </a:rPr>
              <a:t>光的反射</a:t>
            </a:r>
            <a:r>
              <a:rPr kumimoji="1" lang="zh-CN" altLang="en-US" sz="3200" b="1">
                <a:solidFill>
                  <a:schemeClr val="tx1"/>
                </a:solidFill>
                <a:latin typeface="Times New Roman" panose="02020603050405020304" pitchFamily="18" charset="0"/>
                <a:ea typeface="楷体" panose="02010609060101010101" charset="-122"/>
              </a:rPr>
              <a:t>。</a:t>
            </a:r>
          </a:p>
        </p:txBody>
      </p:sp>
      <p:sp>
        <p:nvSpPr>
          <p:cNvPr id="9225" name="Rectangle 13"/>
          <p:cNvSpPr>
            <a:spLocks noChangeArrowheads="1"/>
          </p:cNvSpPr>
          <p:nvPr/>
        </p:nvSpPr>
        <p:spPr bwMode="auto">
          <a:xfrm>
            <a:off x="1945005" y="5944235"/>
            <a:ext cx="8044180" cy="58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kumimoji="1" lang="zh-CN" altLang="en-US" sz="3200" b="1">
                <a:solidFill>
                  <a:schemeClr val="tx1"/>
                </a:solidFill>
                <a:latin typeface="Times New Roman" panose="02020603050405020304" pitchFamily="18" charset="0"/>
                <a:ea typeface="楷体" panose="02010609060101010101" charset="-122"/>
              </a:rPr>
              <a:t>光射到任何物体表面，都要发生反射现象。</a:t>
            </a:r>
          </a:p>
        </p:txBody>
      </p:sp>
      <p:sp>
        <p:nvSpPr>
          <p:cNvPr id="6146" name="Rectangle 5"/>
          <p:cNvSpPr>
            <a:spLocks noChangeArrowheads="1"/>
          </p:cNvSpPr>
          <p:nvPr/>
        </p:nvSpPr>
        <p:spPr bwMode="auto">
          <a:xfrm>
            <a:off x="649037" y="513036"/>
            <a:ext cx="3373120" cy="7067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zh-CN" altLang="en-US" sz="4000" b="1" dirty="0">
                <a:latin typeface="Times New Roman" panose="02020603050405020304" pitchFamily="18" charset="0"/>
                <a:ea typeface="楷体" panose="02010609060101010101" charset="-122"/>
              </a:rPr>
              <a:t>一、光的反射 </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arn(outHorizontal)">
                                      <p:cBhvr>
                                        <p:cTn id="7" dur="500"/>
                                        <p:tgtEl>
                                          <p:spTgt spid="5123"/>
                                        </p:tgtEl>
                                      </p:cBhvr>
                                    </p:animEffect>
                                  </p:childTnLst>
                                  <p:subTnLst>
                                    <p:audio>
                                      <p:cMediaNode>
                                        <p:cTn display="0" masterRel="sameClick">
                                          <p:stCondLst>
                                            <p:cond evt="begin" delay="0">
                                              <p:tn val="5"/>
                                            </p:cond>
                                          </p:stCondLst>
                                          <p:endCondLst>
                                            <p:cond evt="onStopAudio" delay="0">
                                              <p:tgtEl>
                                                <p:sldTgt/>
                                              </p:tgtEl>
                                            </p:cond>
                                          </p:endCondLst>
                                        </p:cTn>
                                        <p:tgtEl>
                                          <p:sndTgt r:embed="rId2" name="光线.WAV"/>
                                        </p:tgtEl>
                                      </p:cMediaNode>
                                    </p:audio>
                                  </p:sub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5126"/>
                                        </p:tgtEl>
                                        <p:attrNameLst>
                                          <p:attrName>style.visibility</p:attrName>
                                        </p:attrNameLst>
                                      </p:cBhvr>
                                      <p:to>
                                        <p:strVal val="visible"/>
                                      </p:to>
                                    </p:set>
                                    <p:animEffect transition="in" filter="barn(outVertical)">
                                      <p:cBhvr>
                                        <p:cTn id="11" dur="500"/>
                                        <p:tgtEl>
                                          <p:spTgt spid="5126"/>
                                        </p:tgtEl>
                                      </p:cBhvr>
                                    </p:animEffect>
                                  </p:childTnLst>
                                  <p:subTnLst>
                                    <p:audio>
                                      <p:cMediaNode>
                                        <p:cTn display="0" masterRel="sameClick">
                                          <p:stCondLst>
                                            <p:cond evt="begin" delay="0">
                                              <p:tn val="9"/>
                                            </p:cond>
                                          </p:stCondLst>
                                          <p:endCondLst>
                                            <p:cond evt="onStopAudio" delay="0">
                                              <p:tgtEl>
                                                <p:sldTgt/>
                                              </p:tgtEl>
                                            </p:cond>
                                          </p:endCondLst>
                                        </p:cTn>
                                        <p:tgtEl>
                                          <p:sndTgt r:embed="rId2" name="光线.WAV"/>
                                        </p:tgtEl>
                                      </p:cMediaNode>
                                    </p:audio>
                                  </p:sub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224"/>
                                        </p:tgtEl>
                                        <p:attrNameLst>
                                          <p:attrName>style.visibility</p:attrName>
                                        </p:attrNameLst>
                                      </p:cBhvr>
                                      <p:to>
                                        <p:strVal val="visible"/>
                                      </p:to>
                                    </p:set>
                                    <p:animEffect transition="in" filter="blinds(horizontal)">
                                      <p:cBhvr>
                                        <p:cTn id="16" dur="500"/>
                                        <p:tgtEl>
                                          <p:spTgt spid="922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225"/>
                                        </p:tgtEl>
                                        <p:attrNameLst>
                                          <p:attrName>style.visibility</p:attrName>
                                        </p:attrNameLst>
                                      </p:cBhvr>
                                      <p:to>
                                        <p:strVal val="visible"/>
                                      </p:to>
                                    </p:set>
                                    <p:animEffect transition="in" filter="blinds(horizontal)">
                                      <p:cBhvr>
                                        <p:cTn id="21"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bldLvl="0" animBg="1"/>
      <p:bldP spid="9225"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0242" name="Group 3"/>
          <p:cNvGrpSpPr/>
          <p:nvPr/>
        </p:nvGrpSpPr>
        <p:grpSpPr bwMode="auto">
          <a:xfrm>
            <a:off x="4953000" y="3917315"/>
            <a:ext cx="2286000" cy="152400"/>
            <a:chOff x="0" y="0"/>
            <a:chExt cx="1440" cy="96"/>
          </a:xfrm>
        </p:grpSpPr>
        <p:sp>
          <p:nvSpPr>
            <p:cNvPr id="10243" name="Line 4"/>
            <p:cNvSpPr>
              <a:spLocks noChangeShapeType="1"/>
            </p:cNvSpPr>
            <p:nvPr/>
          </p:nvSpPr>
          <p:spPr bwMode="auto">
            <a:xfrm>
              <a:off x="48" y="0"/>
              <a:ext cx="1392" cy="0"/>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44" name="Line 5"/>
            <p:cNvSpPr>
              <a:spLocks noChangeShapeType="1"/>
            </p:cNvSpPr>
            <p:nvPr/>
          </p:nvSpPr>
          <p:spPr bwMode="auto">
            <a:xfrm flipH="1">
              <a:off x="0"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45" name="Line 6"/>
            <p:cNvSpPr>
              <a:spLocks noChangeShapeType="1"/>
            </p:cNvSpPr>
            <p:nvPr/>
          </p:nvSpPr>
          <p:spPr bwMode="auto">
            <a:xfrm flipH="1">
              <a:off x="96"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46" name="Line 7"/>
            <p:cNvSpPr>
              <a:spLocks noChangeShapeType="1"/>
            </p:cNvSpPr>
            <p:nvPr/>
          </p:nvSpPr>
          <p:spPr bwMode="auto">
            <a:xfrm flipH="1">
              <a:off x="192"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47" name="Line 8"/>
            <p:cNvSpPr>
              <a:spLocks noChangeShapeType="1"/>
            </p:cNvSpPr>
            <p:nvPr/>
          </p:nvSpPr>
          <p:spPr bwMode="auto">
            <a:xfrm flipH="1">
              <a:off x="288"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48" name="Line 9"/>
            <p:cNvSpPr>
              <a:spLocks noChangeShapeType="1"/>
            </p:cNvSpPr>
            <p:nvPr/>
          </p:nvSpPr>
          <p:spPr bwMode="auto">
            <a:xfrm flipH="1">
              <a:off x="384"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49" name="Line 10"/>
            <p:cNvSpPr>
              <a:spLocks noChangeShapeType="1"/>
            </p:cNvSpPr>
            <p:nvPr/>
          </p:nvSpPr>
          <p:spPr bwMode="auto">
            <a:xfrm flipH="1">
              <a:off x="480"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50" name="Line 11"/>
            <p:cNvSpPr>
              <a:spLocks noChangeShapeType="1"/>
            </p:cNvSpPr>
            <p:nvPr/>
          </p:nvSpPr>
          <p:spPr bwMode="auto">
            <a:xfrm flipH="1">
              <a:off x="576"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51" name="Line 12"/>
            <p:cNvSpPr>
              <a:spLocks noChangeShapeType="1"/>
            </p:cNvSpPr>
            <p:nvPr/>
          </p:nvSpPr>
          <p:spPr bwMode="auto">
            <a:xfrm flipH="1">
              <a:off x="672"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52" name="Line 13"/>
            <p:cNvSpPr>
              <a:spLocks noChangeShapeType="1"/>
            </p:cNvSpPr>
            <p:nvPr/>
          </p:nvSpPr>
          <p:spPr bwMode="auto">
            <a:xfrm flipH="1">
              <a:off x="768"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53" name="Line 14"/>
            <p:cNvSpPr>
              <a:spLocks noChangeShapeType="1"/>
            </p:cNvSpPr>
            <p:nvPr/>
          </p:nvSpPr>
          <p:spPr bwMode="auto">
            <a:xfrm flipH="1">
              <a:off x="864"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54" name="Line 15"/>
            <p:cNvSpPr>
              <a:spLocks noChangeShapeType="1"/>
            </p:cNvSpPr>
            <p:nvPr/>
          </p:nvSpPr>
          <p:spPr bwMode="auto">
            <a:xfrm flipH="1">
              <a:off x="960"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55" name="Line 16"/>
            <p:cNvSpPr>
              <a:spLocks noChangeShapeType="1"/>
            </p:cNvSpPr>
            <p:nvPr/>
          </p:nvSpPr>
          <p:spPr bwMode="auto">
            <a:xfrm flipH="1">
              <a:off x="1056"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56" name="Line 17"/>
            <p:cNvSpPr>
              <a:spLocks noChangeShapeType="1"/>
            </p:cNvSpPr>
            <p:nvPr/>
          </p:nvSpPr>
          <p:spPr bwMode="auto">
            <a:xfrm flipH="1">
              <a:off x="1152"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57" name="Line 18"/>
            <p:cNvSpPr>
              <a:spLocks noChangeShapeType="1"/>
            </p:cNvSpPr>
            <p:nvPr/>
          </p:nvSpPr>
          <p:spPr bwMode="auto">
            <a:xfrm flipH="1">
              <a:off x="1248"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58" name="Line 19"/>
            <p:cNvSpPr>
              <a:spLocks noChangeShapeType="1"/>
            </p:cNvSpPr>
            <p:nvPr/>
          </p:nvSpPr>
          <p:spPr bwMode="auto">
            <a:xfrm flipH="1">
              <a:off x="1344" y="0"/>
              <a:ext cx="48" cy="96"/>
            </a:xfrm>
            <a:prstGeom prst="line">
              <a:avLst/>
            </a:prstGeom>
            <a:noFill/>
            <a:ln w="38100" cmpd="sng">
              <a:solidFill>
                <a:srgbClr val="0000FF"/>
              </a:solidFill>
              <a:round/>
            </a:ln>
            <a:extLst>
              <a:ext uri="{909E8E84-426E-40DD-AFC4-6F175D3DCCD1}">
                <a14:hiddenFill xmlns:a14="http://schemas.microsoft.com/office/drawing/2010/main" xmlns="">
                  <a:noFill/>
                </a14:hiddenFill>
              </a:ext>
            </a:extLst>
          </p:spPr>
          <p:txBody>
            <a:bodyPr wrap="none"/>
            <a:lstStyle/>
            <a:p>
              <a:endParaRPr lang="zh-CN" altLang="en-US"/>
            </a:p>
          </p:txBody>
        </p:sp>
      </p:grpSp>
      <p:grpSp>
        <p:nvGrpSpPr>
          <p:cNvPr id="10259" name="Group 20"/>
          <p:cNvGrpSpPr/>
          <p:nvPr/>
        </p:nvGrpSpPr>
        <p:grpSpPr bwMode="auto">
          <a:xfrm>
            <a:off x="4191000" y="1707515"/>
            <a:ext cx="1143000" cy="460902"/>
            <a:chOff x="0" y="0"/>
            <a:chExt cx="640" cy="249"/>
          </a:xfrm>
        </p:grpSpPr>
        <p:sp>
          <p:nvSpPr>
            <p:cNvPr id="10260" name="Oval 21"/>
            <p:cNvSpPr>
              <a:spLocks noChangeArrowheads="1"/>
            </p:cNvSpPr>
            <p:nvPr/>
          </p:nvSpPr>
          <p:spPr bwMode="auto">
            <a:xfrm>
              <a:off x="0" y="144"/>
              <a:ext cx="96" cy="96"/>
            </a:xfrm>
            <a:prstGeom prst="ellipse">
              <a:avLst/>
            </a:prstGeom>
            <a:solidFill>
              <a:srgbClr val="FF0000"/>
            </a:solidFill>
            <a:ln>
              <a:noFill/>
            </a:ln>
            <a:extLst>
              <a:ext uri="{91240B29-F687-4F45-9708-019B960494DF}">
                <a14:hiddenLine xmlns:a14="http://schemas.microsoft.com/office/drawing/2010/main" xmlns="" w="9525">
                  <a:solidFill>
                    <a:srgbClr val="000000"/>
                  </a:solidFill>
                  <a:round/>
                </a14:hiddenLine>
              </a:ext>
            </a:extLst>
          </p:spPr>
          <p:txBody>
            <a:bodyPr wrap="none" anchor="ctr"/>
            <a:lstStyle/>
            <a:p>
              <a:endParaRPr lang="zh-CN" altLang="en-US" sz="2400" b="1">
                <a:solidFill>
                  <a:schemeClr val="accent2"/>
                </a:solidFill>
                <a:latin typeface="楷体" panose="02010609060101010101" charset="-122"/>
                <a:ea typeface="楷体" panose="02010609060101010101" charset="-122"/>
              </a:endParaRPr>
            </a:p>
          </p:txBody>
        </p:sp>
        <p:sp>
          <p:nvSpPr>
            <p:cNvPr id="10261" name="Text Box 22"/>
            <p:cNvSpPr txBox="1">
              <a:spLocks noChangeArrowheads="1"/>
            </p:cNvSpPr>
            <p:nvPr/>
          </p:nvSpPr>
          <p:spPr bwMode="auto">
            <a:xfrm>
              <a:off x="48" y="0"/>
              <a:ext cx="592" cy="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楷体" panose="02010609060101010101" charset="-122"/>
                  <a:ea typeface="楷体" panose="02010609060101010101" charset="-122"/>
                </a:rPr>
                <a:t>S</a:t>
              </a:r>
              <a:r>
                <a:rPr lang="zh-CN" altLang="en-US" sz="2400" b="1">
                  <a:latin typeface="楷体" panose="02010609060101010101" charset="-122"/>
                  <a:ea typeface="楷体" panose="02010609060101010101" charset="-122"/>
                </a:rPr>
                <a:t>光源</a:t>
              </a:r>
            </a:p>
          </p:txBody>
        </p:sp>
      </p:grpSp>
      <p:grpSp>
        <p:nvGrpSpPr>
          <p:cNvPr id="10262" name="Group 23"/>
          <p:cNvGrpSpPr/>
          <p:nvPr/>
        </p:nvGrpSpPr>
        <p:grpSpPr bwMode="auto">
          <a:xfrm>
            <a:off x="6004560" y="1555115"/>
            <a:ext cx="533400" cy="2895600"/>
            <a:chOff x="0" y="0"/>
            <a:chExt cx="336" cy="1680"/>
          </a:xfrm>
        </p:grpSpPr>
        <p:sp>
          <p:nvSpPr>
            <p:cNvPr id="10263" name="Line 24"/>
            <p:cNvSpPr>
              <a:spLocks noChangeShapeType="1"/>
            </p:cNvSpPr>
            <p:nvPr/>
          </p:nvSpPr>
          <p:spPr bwMode="auto">
            <a:xfrm flipH="1">
              <a:off x="48" y="192"/>
              <a:ext cx="1" cy="1488"/>
            </a:xfrm>
            <a:prstGeom prst="line">
              <a:avLst/>
            </a:prstGeom>
            <a:noFill/>
            <a:ln w="38100" cmpd="sng">
              <a:solidFill>
                <a:srgbClr val="FF0000"/>
              </a:solidFill>
              <a:prstDash val="dash"/>
              <a:round/>
            </a:ln>
            <a:extLst>
              <a:ext uri="{909E8E84-426E-40DD-AFC4-6F175D3DCCD1}">
                <a14:hiddenFill xmlns:a14="http://schemas.microsoft.com/office/drawing/2010/main" xmlns="">
                  <a:noFill/>
                </a14:hiddenFill>
              </a:ext>
            </a:extLst>
          </p:spPr>
          <p:txBody>
            <a:bodyPr wrap="none"/>
            <a:lstStyle/>
            <a:p>
              <a:endParaRPr lang="zh-CN" altLang="en-US"/>
            </a:p>
          </p:txBody>
        </p:sp>
        <p:sp>
          <p:nvSpPr>
            <p:cNvPr id="10264" name="Text Box 25"/>
            <p:cNvSpPr txBox="1">
              <a:spLocks noChangeArrowheads="1"/>
            </p:cNvSpPr>
            <p:nvPr/>
          </p:nvSpPr>
          <p:spPr bwMode="auto">
            <a:xfrm>
              <a:off x="0" y="0"/>
              <a:ext cx="336" cy="4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latin typeface="楷体" panose="02010609060101010101" charset="-122"/>
                  <a:ea typeface="楷体" panose="02010609060101010101" charset="-122"/>
                </a:rPr>
                <a:t>法线</a:t>
              </a:r>
            </a:p>
          </p:txBody>
        </p:sp>
      </p:grpSp>
      <p:grpSp>
        <p:nvGrpSpPr>
          <p:cNvPr id="10265" name="Group 26"/>
          <p:cNvGrpSpPr/>
          <p:nvPr/>
        </p:nvGrpSpPr>
        <p:grpSpPr bwMode="auto">
          <a:xfrm>
            <a:off x="4267200" y="2545715"/>
            <a:ext cx="1371600" cy="1568450"/>
            <a:chOff x="0" y="0"/>
            <a:chExt cx="864" cy="988"/>
          </a:xfrm>
        </p:grpSpPr>
        <p:sp>
          <p:nvSpPr>
            <p:cNvPr id="10266" name="Text Box 27"/>
            <p:cNvSpPr txBox="1">
              <a:spLocks noChangeArrowheads="1"/>
            </p:cNvSpPr>
            <p:nvPr/>
          </p:nvSpPr>
          <p:spPr bwMode="auto">
            <a:xfrm>
              <a:off x="0" y="0"/>
              <a:ext cx="384" cy="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latin typeface="楷体" panose="02010609060101010101" charset="-122"/>
                  <a:ea typeface="楷体" panose="02010609060101010101" charset="-122"/>
                </a:rPr>
                <a:t>入射光线</a:t>
              </a:r>
            </a:p>
          </p:txBody>
        </p:sp>
        <p:cxnSp>
          <p:nvCxnSpPr>
            <p:cNvPr id="10267" name="AutoShape 28"/>
            <p:cNvCxnSpPr>
              <a:cxnSpLocks noChangeShapeType="1"/>
            </p:cNvCxnSpPr>
            <p:nvPr/>
          </p:nvCxnSpPr>
          <p:spPr bwMode="auto">
            <a:xfrm>
              <a:off x="288" y="480"/>
              <a:ext cx="576" cy="87"/>
            </a:xfrm>
            <a:prstGeom prst="curvedConnector3">
              <a:avLst>
                <a:gd name="adj1" fmla="val 50000"/>
              </a:avLst>
            </a:prstGeom>
            <a:noFill/>
            <a:ln w="44450" cmpd="sng">
              <a:solidFill>
                <a:schemeClr val="tx1"/>
              </a:solidFill>
              <a:round/>
              <a:tailEnd type="triangle" w="med" len="med"/>
            </a:ln>
            <a:extLst>
              <a:ext uri="{909E8E84-426E-40DD-AFC4-6F175D3DCCD1}">
                <a14:hiddenFill xmlns:a14="http://schemas.microsoft.com/office/drawing/2010/main" xmlns="">
                  <a:noFill/>
                </a14:hiddenFill>
              </a:ext>
            </a:extLst>
          </p:spPr>
        </p:cxnSp>
      </p:grpSp>
      <p:grpSp>
        <p:nvGrpSpPr>
          <p:cNvPr id="10268" name="Group 29"/>
          <p:cNvGrpSpPr/>
          <p:nvPr/>
        </p:nvGrpSpPr>
        <p:grpSpPr bwMode="auto">
          <a:xfrm>
            <a:off x="7162800" y="1936115"/>
            <a:ext cx="1219200" cy="1568450"/>
            <a:chOff x="0" y="0"/>
            <a:chExt cx="768" cy="988"/>
          </a:xfrm>
        </p:grpSpPr>
        <p:sp>
          <p:nvSpPr>
            <p:cNvPr id="10269" name="Text Box 30"/>
            <p:cNvSpPr txBox="1">
              <a:spLocks noChangeArrowheads="1"/>
            </p:cNvSpPr>
            <p:nvPr/>
          </p:nvSpPr>
          <p:spPr bwMode="auto">
            <a:xfrm>
              <a:off x="384" y="0"/>
              <a:ext cx="384" cy="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latin typeface="楷体" panose="02010609060101010101" charset="-122"/>
                  <a:ea typeface="楷体" panose="02010609060101010101" charset="-122"/>
                </a:rPr>
                <a:t>反射光线</a:t>
              </a:r>
            </a:p>
          </p:txBody>
        </p:sp>
        <p:cxnSp>
          <p:nvCxnSpPr>
            <p:cNvPr id="10270" name="AutoShape 31"/>
            <p:cNvCxnSpPr>
              <a:cxnSpLocks noChangeShapeType="1"/>
            </p:cNvCxnSpPr>
            <p:nvPr/>
          </p:nvCxnSpPr>
          <p:spPr bwMode="auto">
            <a:xfrm rot="10800000" flipV="1">
              <a:off x="0" y="480"/>
              <a:ext cx="384" cy="96"/>
            </a:xfrm>
            <a:prstGeom prst="curvedConnector3">
              <a:avLst>
                <a:gd name="adj1" fmla="val 50000"/>
              </a:avLst>
            </a:prstGeom>
            <a:noFill/>
            <a:ln w="44450" cmpd="sng">
              <a:solidFill>
                <a:schemeClr val="tx1"/>
              </a:solidFill>
              <a:round/>
              <a:tailEnd type="triangle" w="med" len="med"/>
            </a:ln>
            <a:extLst>
              <a:ext uri="{909E8E84-426E-40DD-AFC4-6F175D3DCCD1}">
                <a14:hiddenFill xmlns:a14="http://schemas.microsoft.com/office/drawing/2010/main" xmlns="">
                  <a:noFill/>
                </a14:hiddenFill>
              </a:ext>
            </a:extLst>
          </p:spPr>
        </p:cxnSp>
      </p:grpSp>
      <p:grpSp>
        <p:nvGrpSpPr>
          <p:cNvPr id="10271" name="Group 32"/>
          <p:cNvGrpSpPr/>
          <p:nvPr/>
        </p:nvGrpSpPr>
        <p:grpSpPr bwMode="auto">
          <a:xfrm>
            <a:off x="5867400" y="3841115"/>
            <a:ext cx="1541463" cy="688975"/>
            <a:chOff x="0" y="0"/>
            <a:chExt cx="971" cy="434"/>
          </a:xfrm>
        </p:grpSpPr>
        <p:grpSp>
          <p:nvGrpSpPr>
            <p:cNvPr id="10272" name="Group 33"/>
            <p:cNvGrpSpPr/>
            <p:nvPr/>
          </p:nvGrpSpPr>
          <p:grpSpPr bwMode="auto">
            <a:xfrm>
              <a:off x="0" y="0"/>
              <a:ext cx="336" cy="338"/>
              <a:chOff x="0" y="0"/>
              <a:chExt cx="336" cy="338"/>
            </a:xfrm>
          </p:grpSpPr>
          <p:sp>
            <p:nvSpPr>
              <p:cNvPr id="10273" name="Text Box 34"/>
              <p:cNvSpPr txBox="1">
                <a:spLocks noChangeArrowheads="1"/>
              </p:cNvSpPr>
              <p:nvPr/>
            </p:nvSpPr>
            <p:spPr bwMode="auto">
              <a:xfrm>
                <a:off x="0" y="48"/>
                <a:ext cx="336"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2400" b="1">
                    <a:latin typeface="楷体" panose="02010609060101010101" charset="-122"/>
                    <a:ea typeface="楷体" panose="02010609060101010101" charset="-122"/>
                  </a:rPr>
                  <a:t>0</a:t>
                </a:r>
              </a:p>
            </p:txBody>
          </p:sp>
          <p:sp>
            <p:nvSpPr>
              <p:cNvPr id="10274" name="Oval 35"/>
              <p:cNvSpPr>
                <a:spLocks noChangeArrowheads="1"/>
              </p:cNvSpPr>
              <p:nvPr/>
            </p:nvSpPr>
            <p:spPr bwMode="auto">
              <a:xfrm>
                <a:off x="96" y="0"/>
                <a:ext cx="96" cy="96"/>
              </a:xfrm>
              <a:prstGeom prst="ellipse">
                <a:avLst/>
              </a:prstGeom>
              <a:solidFill>
                <a:srgbClr val="FF0000"/>
              </a:solidFill>
              <a:ln>
                <a:noFill/>
              </a:ln>
              <a:extLst>
                <a:ext uri="{91240B29-F687-4F45-9708-019B960494DF}">
                  <a14:hiddenLine xmlns:a14="http://schemas.microsoft.com/office/drawing/2010/main" xmlns="" w="9525">
                    <a:solidFill>
                      <a:srgbClr val="000000"/>
                    </a:solidFill>
                    <a:round/>
                  </a14:hiddenLine>
                </a:ext>
              </a:extLst>
            </p:spPr>
            <p:txBody>
              <a:bodyPr wrap="none" anchor="ctr"/>
              <a:lstStyle/>
              <a:p>
                <a:endParaRPr lang="zh-CN" altLang="en-US" sz="2400" b="1">
                  <a:solidFill>
                    <a:schemeClr val="accent2"/>
                  </a:solidFill>
                  <a:latin typeface="楷体" panose="02010609060101010101" charset="-122"/>
                  <a:ea typeface="楷体" panose="02010609060101010101" charset="-122"/>
                </a:endParaRPr>
              </a:p>
            </p:txBody>
          </p:sp>
        </p:grpSp>
        <p:sp>
          <p:nvSpPr>
            <p:cNvPr id="10275" name="Text Box 36"/>
            <p:cNvSpPr txBox="1">
              <a:spLocks noChangeArrowheads="1"/>
            </p:cNvSpPr>
            <p:nvPr/>
          </p:nvSpPr>
          <p:spPr bwMode="auto">
            <a:xfrm>
              <a:off x="96" y="144"/>
              <a:ext cx="875"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latin typeface="楷体" panose="02010609060101010101" charset="-122"/>
                  <a:ea typeface="楷体" panose="02010609060101010101" charset="-122"/>
                </a:rPr>
                <a:t>入射点</a:t>
              </a:r>
            </a:p>
          </p:txBody>
        </p:sp>
      </p:grpSp>
      <p:sp>
        <p:nvSpPr>
          <p:cNvPr id="10276" name="Arc 37"/>
          <p:cNvSpPr/>
          <p:nvPr/>
        </p:nvSpPr>
        <p:spPr bwMode="auto">
          <a:xfrm>
            <a:off x="5867400" y="3536315"/>
            <a:ext cx="228600" cy="150813"/>
          </a:xfrm>
          <a:custGeom>
            <a:avLst/>
            <a:gdLst>
              <a:gd name="T0" fmla="*/ -1 w 42476"/>
              <a:gd name="T1" fmla="*/ 19837 h 21600"/>
              <a:gd name="T2" fmla="*/ 21528 w 42476"/>
              <a:gd name="T3" fmla="*/ 0 h 21600"/>
              <a:gd name="T4" fmla="*/ 42476 w 42476"/>
              <a:gd name="T5" fmla="*/ 16332 h 21600"/>
              <a:gd name="T6" fmla="*/ -1 w 42476"/>
              <a:gd name="T7" fmla="*/ 19837 h 21600"/>
              <a:gd name="T8" fmla="*/ 21528 w 42476"/>
              <a:gd name="T9" fmla="*/ 0 h 21600"/>
              <a:gd name="T10" fmla="*/ 42476 w 42476"/>
              <a:gd name="T11" fmla="*/ 16332 h 21600"/>
              <a:gd name="T12" fmla="*/ 21528 w 42476"/>
              <a:gd name="T13" fmla="*/ 21600 h 21600"/>
              <a:gd name="T14" fmla="*/ -1 w 42476"/>
              <a:gd name="T15" fmla="*/ 19837 h 21600"/>
              <a:gd name="T16" fmla="*/ 0 w 42476"/>
              <a:gd name="T17" fmla="*/ 0 h 21600"/>
              <a:gd name="T18" fmla="*/ 42476 w 42476"/>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2476" h="21600" fill="none" extrusionOk="0">
                <a:moveTo>
                  <a:pt x="-1" y="19837"/>
                </a:moveTo>
                <a:cubicBezTo>
                  <a:pt x="917" y="8629"/>
                  <a:pt x="10281" y="-1"/>
                  <a:pt x="21528" y="0"/>
                </a:cubicBezTo>
                <a:cubicBezTo>
                  <a:pt x="31428" y="0"/>
                  <a:pt x="40061" y="6731"/>
                  <a:pt x="42476" y="16332"/>
                </a:cubicBezTo>
              </a:path>
              <a:path w="42476" h="21600" stroke="0" extrusionOk="0">
                <a:moveTo>
                  <a:pt x="-1" y="19837"/>
                </a:moveTo>
                <a:cubicBezTo>
                  <a:pt x="917" y="8629"/>
                  <a:pt x="10281" y="-1"/>
                  <a:pt x="21528" y="0"/>
                </a:cubicBezTo>
                <a:cubicBezTo>
                  <a:pt x="31428" y="0"/>
                  <a:pt x="40061" y="6731"/>
                  <a:pt x="42476" y="16332"/>
                </a:cubicBezTo>
                <a:lnTo>
                  <a:pt x="21528" y="21600"/>
                </a:lnTo>
                <a:lnTo>
                  <a:pt x="-1" y="19837"/>
                </a:lnTo>
                <a:close/>
              </a:path>
            </a:pathLst>
          </a:custGeom>
          <a:noFill/>
          <a:ln w="38100" cmpd="sng">
            <a:solidFill>
              <a:srgbClr val="FF00FF"/>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b="1">
              <a:latin typeface="楷体" panose="02010609060101010101" charset="-122"/>
              <a:ea typeface="楷体" panose="02010609060101010101" charset="-122"/>
            </a:endParaRPr>
          </a:p>
        </p:txBody>
      </p:sp>
      <p:sp>
        <p:nvSpPr>
          <p:cNvPr id="10277" name="Arc 38"/>
          <p:cNvSpPr/>
          <p:nvPr/>
        </p:nvSpPr>
        <p:spPr bwMode="auto">
          <a:xfrm>
            <a:off x="6096000" y="3536315"/>
            <a:ext cx="225425" cy="152400"/>
          </a:xfrm>
          <a:custGeom>
            <a:avLst/>
            <a:gdLst>
              <a:gd name="T0" fmla="*/ 95 w 43200"/>
              <a:gd name="T1" fmla="*/ 23631 h 28612"/>
              <a:gd name="T2" fmla="*/ 0 w 43200"/>
              <a:gd name="T3" fmla="*/ 21600 h 28612"/>
              <a:gd name="T4" fmla="*/ 21600 w 43200"/>
              <a:gd name="T5" fmla="*/ 0 h 28612"/>
              <a:gd name="T6" fmla="*/ 43200 w 43200"/>
              <a:gd name="T7" fmla="*/ 21600 h 28612"/>
              <a:gd name="T8" fmla="*/ 42030 w 43200"/>
              <a:gd name="T9" fmla="*/ 28612 h 28612"/>
              <a:gd name="T10" fmla="*/ 95 w 43200"/>
              <a:gd name="T11" fmla="*/ 23631 h 28612"/>
              <a:gd name="T12" fmla="*/ 0 w 43200"/>
              <a:gd name="T13" fmla="*/ 21600 h 28612"/>
              <a:gd name="T14" fmla="*/ 21600 w 43200"/>
              <a:gd name="T15" fmla="*/ 0 h 28612"/>
              <a:gd name="T16" fmla="*/ 43200 w 43200"/>
              <a:gd name="T17" fmla="*/ 21600 h 28612"/>
              <a:gd name="T18" fmla="*/ 42030 w 43200"/>
              <a:gd name="T19" fmla="*/ 28612 h 28612"/>
              <a:gd name="T20" fmla="*/ 21600 w 43200"/>
              <a:gd name="T21" fmla="*/ 21600 h 28612"/>
              <a:gd name="T22" fmla="*/ 95 w 43200"/>
              <a:gd name="T23" fmla="*/ 23631 h 28612"/>
              <a:gd name="T24" fmla="*/ 0 w 43200"/>
              <a:gd name="T25" fmla="*/ 0 h 28612"/>
              <a:gd name="T26" fmla="*/ 43200 w 43200"/>
              <a:gd name="T27" fmla="*/ 28612 h 28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43200" h="28612" fill="none" extrusionOk="0">
                <a:moveTo>
                  <a:pt x="95" y="23631"/>
                </a:moveTo>
                <a:cubicBezTo>
                  <a:pt x="31" y="22955"/>
                  <a:pt x="0" y="22278"/>
                  <a:pt x="0" y="21600"/>
                </a:cubicBezTo>
                <a:cubicBezTo>
                  <a:pt x="0" y="9670"/>
                  <a:pt x="9670" y="0"/>
                  <a:pt x="21600" y="0"/>
                </a:cubicBezTo>
                <a:cubicBezTo>
                  <a:pt x="33529" y="0"/>
                  <a:pt x="43200" y="9670"/>
                  <a:pt x="43200" y="21600"/>
                </a:cubicBezTo>
                <a:cubicBezTo>
                  <a:pt x="43200" y="23985"/>
                  <a:pt x="42804" y="26355"/>
                  <a:pt x="42030" y="28612"/>
                </a:cubicBezTo>
              </a:path>
              <a:path w="43200" h="28612" stroke="0" extrusionOk="0">
                <a:moveTo>
                  <a:pt x="95" y="23631"/>
                </a:moveTo>
                <a:cubicBezTo>
                  <a:pt x="31" y="22955"/>
                  <a:pt x="0" y="22278"/>
                  <a:pt x="0" y="21600"/>
                </a:cubicBezTo>
                <a:cubicBezTo>
                  <a:pt x="0" y="9670"/>
                  <a:pt x="9670" y="0"/>
                  <a:pt x="21600" y="0"/>
                </a:cubicBezTo>
                <a:cubicBezTo>
                  <a:pt x="33529" y="0"/>
                  <a:pt x="43200" y="9670"/>
                  <a:pt x="43200" y="21600"/>
                </a:cubicBezTo>
                <a:cubicBezTo>
                  <a:pt x="43200" y="23985"/>
                  <a:pt x="42804" y="26355"/>
                  <a:pt x="42030" y="28612"/>
                </a:cubicBezTo>
                <a:lnTo>
                  <a:pt x="21600" y="21600"/>
                </a:lnTo>
                <a:lnTo>
                  <a:pt x="95" y="23631"/>
                </a:lnTo>
                <a:close/>
              </a:path>
            </a:pathLst>
          </a:custGeom>
          <a:noFill/>
          <a:ln w="38100" cmpd="sng">
            <a:solidFill>
              <a:srgbClr val="FF6600"/>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b="1">
              <a:latin typeface="楷体" panose="02010609060101010101" charset="-122"/>
              <a:ea typeface="楷体" panose="02010609060101010101" charset="-122"/>
            </a:endParaRPr>
          </a:p>
        </p:txBody>
      </p:sp>
      <p:grpSp>
        <p:nvGrpSpPr>
          <p:cNvPr id="10278" name="Group 39"/>
          <p:cNvGrpSpPr/>
          <p:nvPr/>
        </p:nvGrpSpPr>
        <p:grpSpPr bwMode="auto">
          <a:xfrm>
            <a:off x="5334000" y="1478915"/>
            <a:ext cx="609600" cy="1828800"/>
            <a:chOff x="0" y="0"/>
            <a:chExt cx="384" cy="1152"/>
          </a:xfrm>
        </p:grpSpPr>
        <p:sp>
          <p:nvSpPr>
            <p:cNvPr id="10279" name="Text Box 40"/>
            <p:cNvSpPr txBox="1">
              <a:spLocks noChangeArrowheads="1"/>
            </p:cNvSpPr>
            <p:nvPr/>
          </p:nvSpPr>
          <p:spPr bwMode="auto">
            <a:xfrm>
              <a:off x="0" y="0"/>
              <a:ext cx="384" cy="1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1">
                  <a:solidFill>
                    <a:srgbClr val="FF33CC"/>
                  </a:solidFill>
                  <a:latin typeface="楷体" panose="02010609060101010101" charset="-122"/>
                  <a:ea typeface="楷体" panose="02010609060101010101" charset="-122"/>
                </a:rPr>
                <a:t>入射角</a:t>
              </a:r>
            </a:p>
            <a:p>
              <a:pPr algn="ctr" eaLnBrk="1" hangingPunct="1">
                <a:spcBef>
                  <a:spcPct val="50000"/>
                </a:spcBef>
              </a:pPr>
              <a:r>
                <a:rPr lang="en-US" altLang="zh-CN" sz="2400" b="1">
                  <a:solidFill>
                    <a:srgbClr val="FF33CC"/>
                  </a:solidFill>
                  <a:latin typeface="Times New Roman" panose="02020603050405020304" pitchFamily="18" charset="0"/>
                  <a:ea typeface="楷体" panose="02010609060101010101" charset="-122"/>
                </a:rPr>
                <a:t>i</a:t>
              </a:r>
            </a:p>
          </p:txBody>
        </p:sp>
        <p:sp>
          <p:nvSpPr>
            <p:cNvPr id="10280" name="AutoShape 41"/>
            <p:cNvSpPr>
              <a:spLocks noChangeArrowheads="1"/>
            </p:cNvSpPr>
            <p:nvPr/>
          </p:nvSpPr>
          <p:spPr bwMode="auto">
            <a:xfrm flipV="1">
              <a:off x="288" y="672"/>
              <a:ext cx="96" cy="480"/>
            </a:xfrm>
            <a:prstGeom prst="upArrow">
              <a:avLst>
                <a:gd name="adj1" fmla="val 50000"/>
                <a:gd name="adj2" fmla="val 125000"/>
              </a:avLst>
            </a:prstGeom>
            <a:solidFill>
              <a:schemeClr val="accent1"/>
            </a:solidFill>
            <a:ln w="9525" cmpd="sng">
              <a:solidFill>
                <a:schemeClr val="tx1"/>
              </a:solidFill>
              <a:miter lim="800000"/>
            </a:ln>
          </p:spPr>
          <p:txBody>
            <a:bodyPr vert="eaVert" wrap="none" anchor="ctr"/>
            <a:lstStyle/>
            <a:p>
              <a:endParaRPr lang="zh-CN" altLang="en-US" sz="2400" b="1">
                <a:solidFill>
                  <a:schemeClr val="accent2"/>
                </a:solidFill>
                <a:latin typeface="楷体" panose="02010609060101010101" charset="-122"/>
                <a:ea typeface="楷体" panose="02010609060101010101" charset="-122"/>
              </a:endParaRPr>
            </a:p>
          </p:txBody>
        </p:sp>
      </p:grpSp>
      <p:grpSp>
        <p:nvGrpSpPr>
          <p:cNvPr id="10281" name="Group 42"/>
          <p:cNvGrpSpPr/>
          <p:nvPr/>
        </p:nvGrpSpPr>
        <p:grpSpPr bwMode="auto">
          <a:xfrm>
            <a:off x="6329045" y="1550670"/>
            <a:ext cx="762000" cy="1752600"/>
            <a:chOff x="0" y="0"/>
            <a:chExt cx="480" cy="1104"/>
          </a:xfrm>
        </p:grpSpPr>
        <p:sp>
          <p:nvSpPr>
            <p:cNvPr id="10282" name="Text Box 43"/>
            <p:cNvSpPr txBox="1">
              <a:spLocks noChangeArrowheads="1"/>
            </p:cNvSpPr>
            <p:nvPr/>
          </p:nvSpPr>
          <p:spPr bwMode="auto">
            <a:xfrm>
              <a:off x="96" y="0"/>
              <a:ext cx="384" cy="1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1">
                  <a:solidFill>
                    <a:srgbClr val="FF33CC"/>
                  </a:solidFill>
                  <a:latin typeface="Times New Roman" panose="02020603050405020304" pitchFamily="18" charset="0"/>
                  <a:ea typeface="楷体" panose="02010609060101010101" charset="-122"/>
                </a:rPr>
                <a:t>反射角</a:t>
              </a:r>
            </a:p>
            <a:p>
              <a:pPr algn="ctr" eaLnBrk="1" hangingPunct="1">
                <a:spcBef>
                  <a:spcPct val="50000"/>
                </a:spcBef>
              </a:pPr>
              <a:r>
                <a:rPr lang="en-US" altLang="zh-CN" sz="2400" b="1">
                  <a:solidFill>
                    <a:srgbClr val="FF33CC"/>
                  </a:solidFill>
                  <a:latin typeface="Times New Roman" panose="02020603050405020304" pitchFamily="18" charset="0"/>
                  <a:ea typeface="楷体" panose="02010609060101010101" charset="-122"/>
                </a:rPr>
                <a:t>r</a:t>
              </a:r>
            </a:p>
          </p:txBody>
        </p:sp>
        <p:sp>
          <p:nvSpPr>
            <p:cNvPr id="10283" name="AutoShape 44"/>
            <p:cNvSpPr>
              <a:spLocks noChangeArrowheads="1"/>
            </p:cNvSpPr>
            <p:nvPr/>
          </p:nvSpPr>
          <p:spPr bwMode="auto">
            <a:xfrm flipV="1">
              <a:off x="0" y="624"/>
              <a:ext cx="96" cy="480"/>
            </a:xfrm>
            <a:prstGeom prst="upArrow">
              <a:avLst>
                <a:gd name="adj1" fmla="val 50000"/>
                <a:gd name="adj2" fmla="val 125000"/>
              </a:avLst>
            </a:prstGeom>
            <a:solidFill>
              <a:schemeClr val="accent1"/>
            </a:solidFill>
            <a:ln w="9525" cmpd="sng">
              <a:solidFill>
                <a:schemeClr val="tx1"/>
              </a:solidFill>
              <a:miter lim="800000"/>
            </a:ln>
          </p:spPr>
          <p:txBody>
            <a:bodyPr vert="eaVert" wrap="none" anchor="ctr"/>
            <a:lstStyle/>
            <a:p>
              <a:endParaRPr lang="zh-CN" altLang="en-US" sz="2400" b="1">
                <a:solidFill>
                  <a:schemeClr val="accent2"/>
                </a:solidFill>
                <a:latin typeface="楷体" panose="02010609060101010101" charset="-122"/>
                <a:ea typeface="楷体" panose="02010609060101010101" charset="-122"/>
              </a:endParaRPr>
            </a:p>
          </p:txBody>
        </p:sp>
      </p:grpSp>
      <p:grpSp>
        <p:nvGrpSpPr>
          <p:cNvPr id="10284" name="Group 45"/>
          <p:cNvGrpSpPr/>
          <p:nvPr/>
        </p:nvGrpSpPr>
        <p:grpSpPr bwMode="auto">
          <a:xfrm>
            <a:off x="4267200" y="2088515"/>
            <a:ext cx="1828800" cy="1828800"/>
            <a:chOff x="0" y="0"/>
            <a:chExt cx="864" cy="864"/>
          </a:xfrm>
        </p:grpSpPr>
        <p:sp>
          <p:nvSpPr>
            <p:cNvPr id="10285" name="Line 46"/>
            <p:cNvSpPr>
              <a:spLocks noChangeShapeType="1"/>
            </p:cNvSpPr>
            <p:nvPr/>
          </p:nvSpPr>
          <p:spPr bwMode="auto">
            <a:xfrm>
              <a:off x="0" y="0"/>
              <a:ext cx="480" cy="480"/>
            </a:xfrm>
            <a:prstGeom prst="line">
              <a:avLst/>
            </a:prstGeom>
            <a:noFill/>
            <a:ln w="38100" cmpd="sng">
              <a:solidFill>
                <a:srgbClr val="0000CC"/>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10286" name="Line 47"/>
            <p:cNvSpPr>
              <a:spLocks noChangeShapeType="1"/>
            </p:cNvSpPr>
            <p:nvPr/>
          </p:nvSpPr>
          <p:spPr bwMode="auto">
            <a:xfrm>
              <a:off x="432" y="432"/>
              <a:ext cx="432" cy="432"/>
            </a:xfrm>
            <a:prstGeom prst="line">
              <a:avLst/>
            </a:prstGeom>
            <a:noFill/>
            <a:ln w="38100" cmpd="sng">
              <a:solidFill>
                <a:srgbClr val="0000CC"/>
              </a:solidFill>
              <a:rou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10287" name="Group 48"/>
          <p:cNvGrpSpPr/>
          <p:nvPr/>
        </p:nvGrpSpPr>
        <p:grpSpPr bwMode="auto">
          <a:xfrm flipV="1">
            <a:off x="6096000" y="1555115"/>
            <a:ext cx="2362200" cy="2362200"/>
            <a:chOff x="0" y="0"/>
            <a:chExt cx="864" cy="864"/>
          </a:xfrm>
        </p:grpSpPr>
        <p:sp>
          <p:nvSpPr>
            <p:cNvPr id="10288" name="Line 49"/>
            <p:cNvSpPr>
              <a:spLocks noChangeShapeType="1"/>
            </p:cNvSpPr>
            <p:nvPr/>
          </p:nvSpPr>
          <p:spPr bwMode="auto">
            <a:xfrm>
              <a:off x="0" y="0"/>
              <a:ext cx="480" cy="480"/>
            </a:xfrm>
            <a:prstGeom prst="line">
              <a:avLst/>
            </a:prstGeom>
            <a:noFill/>
            <a:ln w="38100" cmpd="sng">
              <a:solidFill>
                <a:srgbClr val="0000CC"/>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10289" name="Line 50"/>
            <p:cNvSpPr>
              <a:spLocks noChangeShapeType="1"/>
            </p:cNvSpPr>
            <p:nvPr/>
          </p:nvSpPr>
          <p:spPr bwMode="auto">
            <a:xfrm>
              <a:off x="432" y="432"/>
              <a:ext cx="432" cy="432"/>
            </a:xfrm>
            <a:prstGeom prst="line">
              <a:avLst/>
            </a:prstGeom>
            <a:noFill/>
            <a:ln w="38100" cmpd="sng">
              <a:solidFill>
                <a:srgbClr val="0000CC"/>
              </a:solidFill>
              <a:round/>
            </a:ln>
            <a:extLst>
              <a:ext uri="{909E8E84-426E-40DD-AFC4-6F175D3DCCD1}">
                <a14:hiddenFill xmlns:a14="http://schemas.microsoft.com/office/drawing/2010/main" xmlns="">
                  <a:noFill/>
                </a14:hiddenFill>
              </a:ext>
            </a:extLst>
          </p:spPr>
          <p:txBody>
            <a:bodyPr/>
            <a:lstStyle/>
            <a:p>
              <a:endParaRPr lang="zh-CN" altLang="en-US"/>
            </a:p>
          </p:txBody>
        </p:sp>
      </p:grpSp>
      <p:pic>
        <p:nvPicPr>
          <p:cNvPr id="10291" name="Picture 51" descr="8888888888888"/>
          <p:cNvPicPr>
            <a:picLocks noChangeAspect="1" noChangeArrowheads="1"/>
          </p:cNvPicPr>
          <p:nvPr/>
        </p:nvPicPr>
        <p:blipFill>
          <a:blip r:embed="rId3" cstate="print"/>
          <a:srcRect/>
          <a:stretch>
            <a:fillRect/>
          </a:stretch>
        </p:blipFill>
        <p:spPr bwMode="auto">
          <a:xfrm>
            <a:off x="273050" y="2971800"/>
            <a:ext cx="2476500" cy="3714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92" name="Text Box 52"/>
          <p:cNvSpPr txBox="1">
            <a:spLocks noChangeArrowheads="1"/>
          </p:cNvSpPr>
          <p:nvPr/>
        </p:nvSpPr>
        <p:spPr bwMode="auto">
          <a:xfrm>
            <a:off x="3379470" y="4724400"/>
            <a:ext cx="8176260" cy="1383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800" b="1">
                <a:latin typeface="楷体" panose="02010609060101010101" charset="-122"/>
                <a:ea typeface="楷体" panose="02010609060101010101" charset="-122"/>
              </a:rPr>
              <a:t>法线：我们为了在将来研究入射光线与反射光线所成角度关系以及他们的位置关系方便，我们在其中间引入一条</a:t>
            </a:r>
            <a:r>
              <a:rPr lang="zh-CN" altLang="en-US" sz="2800" b="1">
                <a:solidFill>
                  <a:srgbClr val="250AF4"/>
                </a:solidFill>
                <a:latin typeface="楷体" panose="02010609060101010101" charset="-122"/>
                <a:ea typeface="楷体" panose="02010609060101010101" charset="-122"/>
              </a:rPr>
              <a:t>辅助线</a:t>
            </a:r>
            <a:r>
              <a:rPr lang="zh-CN" altLang="en-US" sz="2800" b="1">
                <a:latin typeface="楷体" panose="02010609060101010101" charset="-122"/>
                <a:ea typeface="楷体" panose="02010609060101010101" charset="-122"/>
              </a:rPr>
              <a:t>。法线与镜面</a:t>
            </a:r>
            <a:r>
              <a:rPr lang="zh-CN" altLang="en-US" sz="2800" b="1">
                <a:solidFill>
                  <a:srgbClr val="FF0000"/>
                </a:solidFill>
                <a:latin typeface="楷体" panose="02010609060101010101" charset="-122"/>
                <a:ea typeface="楷体" panose="02010609060101010101" charset="-122"/>
              </a:rPr>
              <a:t>垂直</a:t>
            </a:r>
            <a:r>
              <a:rPr lang="zh-CN" altLang="en-US" sz="2800" b="1">
                <a:latin typeface="楷体" panose="02010609060101010101" charset="-122"/>
                <a:ea typeface="楷体" panose="02010609060101010101" charset="-122"/>
              </a:rPr>
              <a:t>。</a:t>
            </a:r>
          </a:p>
        </p:txBody>
      </p:sp>
      <p:sp>
        <p:nvSpPr>
          <p:cNvPr id="6146" name="Rectangle 5"/>
          <p:cNvSpPr>
            <a:spLocks noChangeArrowheads="1"/>
          </p:cNvSpPr>
          <p:nvPr/>
        </p:nvSpPr>
        <p:spPr bwMode="auto">
          <a:xfrm>
            <a:off x="649037" y="513036"/>
            <a:ext cx="3373120" cy="7067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zh-CN" altLang="en-US" sz="4000" b="1" dirty="0">
                <a:latin typeface="Times New Roman" panose="02020603050405020304" pitchFamily="18" charset="0"/>
                <a:ea typeface="楷体" panose="02010609060101010101" charset="-122"/>
              </a:rPr>
              <a:t>一、光的反射 </a:t>
            </a:r>
          </a:p>
        </p:txBody>
      </p:sp>
      <p:sp>
        <p:nvSpPr>
          <p:cNvPr id="6147" name="Rectangle 6"/>
          <p:cNvSpPr>
            <a:spLocks noChangeArrowheads="1"/>
          </p:cNvSpPr>
          <p:nvPr/>
        </p:nvSpPr>
        <p:spPr bwMode="auto">
          <a:xfrm>
            <a:off x="741680" y="1447166"/>
            <a:ext cx="2937510" cy="583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en-US" sz="3200" b="1" dirty="0">
                <a:latin typeface="Times New Roman" panose="02020603050405020304" pitchFamily="18" charset="0"/>
                <a:ea typeface="楷体" panose="02010609060101010101" charset="-122"/>
              </a:rPr>
              <a:t>3.</a:t>
            </a:r>
            <a:r>
              <a:rPr lang="zh-CN" altLang="en-US" sz="3200" b="1" dirty="0">
                <a:latin typeface="Times New Roman" panose="02020603050405020304" pitchFamily="18" charset="0"/>
                <a:ea typeface="楷体" panose="02010609060101010101" charset="-122"/>
              </a:rPr>
              <a:t>反射物理名词</a:t>
            </a:r>
          </a:p>
        </p:txBody>
      </p:sp>
      <p:sp>
        <p:nvSpPr>
          <p:cNvPr id="23600" name="Text Box 48"/>
          <p:cNvSpPr txBox="1"/>
          <p:nvPr/>
        </p:nvSpPr>
        <p:spPr>
          <a:xfrm>
            <a:off x="9668510" y="1936115"/>
            <a:ext cx="1230313" cy="2245360"/>
          </a:xfrm>
          <a:prstGeom prst="rect">
            <a:avLst/>
          </a:prstGeom>
          <a:noFill/>
          <a:ln w="9525">
            <a:noFill/>
          </a:ln>
        </p:spPr>
        <p:txBody>
          <a:bodyPr>
            <a:spAutoFit/>
          </a:bodyPr>
          <a:lstStyle/>
          <a:p>
            <a:pPr>
              <a:buFont typeface="Arial" panose="020B0604020202020204" pitchFamily="34" charset="0"/>
              <a:buNone/>
            </a:pPr>
            <a:r>
              <a:rPr lang="zh-CN" altLang="en-US" sz="2800" b="1" dirty="0">
                <a:solidFill>
                  <a:schemeClr val="tx1"/>
                </a:solidFill>
                <a:latin typeface="楷体" panose="02010609060101010101" charset="-122"/>
                <a:ea typeface="楷体" panose="02010609060101010101" charset="-122"/>
              </a:rPr>
              <a:t>三线</a:t>
            </a:r>
          </a:p>
          <a:p>
            <a:pPr>
              <a:buFont typeface="Arial" panose="020B0604020202020204" pitchFamily="34" charset="0"/>
              <a:buNone/>
            </a:pPr>
            <a:endParaRPr lang="zh-CN" altLang="en-US" sz="2800" b="1" dirty="0">
              <a:solidFill>
                <a:schemeClr val="tx1"/>
              </a:solidFill>
              <a:latin typeface="楷体" panose="02010609060101010101" charset="-122"/>
              <a:ea typeface="楷体" panose="02010609060101010101" charset="-122"/>
            </a:endParaRPr>
          </a:p>
          <a:p>
            <a:pPr>
              <a:buFont typeface="Arial" panose="020B0604020202020204" pitchFamily="34" charset="0"/>
              <a:buNone/>
            </a:pPr>
            <a:r>
              <a:rPr lang="zh-CN" altLang="en-US" sz="2800" b="1" dirty="0">
                <a:solidFill>
                  <a:schemeClr val="tx1"/>
                </a:solidFill>
                <a:latin typeface="楷体" panose="02010609060101010101" charset="-122"/>
                <a:ea typeface="楷体" panose="02010609060101010101" charset="-122"/>
              </a:rPr>
              <a:t>两角</a:t>
            </a:r>
          </a:p>
          <a:p>
            <a:pPr>
              <a:buFont typeface="Arial" panose="020B0604020202020204" pitchFamily="34" charset="0"/>
              <a:buNone/>
            </a:pPr>
            <a:endParaRPr lang="zh-CN" altLang="en-US" sz="2800" b="1" dirty="0">
              <a:solidFill>
                <a:schemeClr val="tx1"/>
              </a:solidFill>
              <a:latin typeface="楷体" panose="02010609060101010101" charset="-122"/>
              <a:ea typeface="楷体" panose="02010609060101010101" charset="-122"/>
            </a:endParaRPr>
          </a:p>
          <a:p>
            <a:pPr>
              <a:buFont typeface="Arial" panose="020B0604020202020204" pitchFamily="34" charset="0"/>
              <a:buNone/>
            </a:pPr>
            <a:r>
              <a:rPr lang="zh-CN" altLang="en-US" sz="2800" b="1" dirty="0">
                <a:solidFill>
                  <a:schemeClr val="tx1"/>
                </a:solidFill>
                <a:latin typeface="楷体" panose="02010609060101010101" charset="-122"/>
                <a:ea typeface="楷体" panose="02010609060101010101" charset="-122"/>
              </a:rPr>
              <a:t>一点</a:t>
            </a:r>
          </a:p>
        </p:txBody>
      </p:sp>
      <p:grpSp>
        <p:nvGrpSpPr>
          <p:cNvPr id="4" name="组合 3"/>
          <p:cNvGrpSpPr/>
          <p:nvPr/>
        </p:nvGrpSpPr>
        <p:grpSpPr>
          <a:xfrm>
            <a:off x="6094730" y="3632835"/>
            <a:ext cx="304800" cy="284480"/>
            <a:chOff x="12213" y="1059"/>
            <a:chExt cx="480" cy="448"/>
          </a:xfrm>
        </p:grpSpPr>
        <p:cxnSp>
          <p:nvCxnSpPr>
            <p:cNvPr id="2" name="直接连接符 1"/>
            <p:cNvCxnSpPr/>
            <p:nvPr/>
          </p:nvCxnSpPr>
          <p:spPr>
            <a:xfrm>
              <a:off x="12213" y="1075"/>
              <a:ext cx="449" cy="1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 name="直接连接符 2"/>
            <p:cNvCxnSpPr/>
            <p:nvPr/>
          </p:nvCxnSpPr>
          <p:spPr>
            <a:xfrm rot="16200000">
              <a:off x="12461" y="1275"/>
              <a:ext cx="449" cy="1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84"/>
                                        </p:tgtEl>
                                        <p:attrNameLst>
                                          <p:attrName>style.visibility</p:attrName>
                                        </p:attrNameLst>
                                      </p:cBhvr>
                                      <p:to>
                                        <p:strVal val="visible"/>
                                      </p:to>
                                    </p:set>
                                    <p:animEffect transition="in" filter="wipe(left)">
                                      <p:cBhvr>
                                        <p:cTn id="12" dur="500"/>
                                        <p:tgtEl>
                                          <p:spTgt spid="1028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265"/>
                                        </p:tgtEl>
                                        <p:attrNameLst>
                                          <p:attrName>style.visibility</p:attrName>
                                        </p:attrNameLst>
                                      </p:cBhvr>
                                      <p:to>
                                        <p:strVal val="visible"/>
                                      </p:to>
                                    </p:set>
                                    <p:anim calcmode="lin" valueType="num">
                                      <p:cBhvr additive="base">
                                        <p:cTn id="17" dur="500" fill="hold"/>
                                        <p:tgtEl>
                                          <p:spTgt spid="10265"/>
                                        </p:tgtEl>
                                        <p:attrNameLst>
                                          <p:attrName>ppt_x</p:attrName>
                                        </p:attrNameLst>
                                      </p:cBhvr>
                                      <p:tavLst>
                                        <p:tav tm="0">
                                          <p:val>
                                            <p:strVal val="0-#ppt_w/2"/>
                                          </p:val>
                                        </p:tav>
                                        <p:tav tm="100000">
                                          <p:val>
                                            <p:strVal val="#ppt_x"/>
                                          </p:val>
                                        </p:tav>
                                      </p:tavLst>
                                    </p:anim>
                                    <p:anim calcmode="lin" valueType="num">
                                      <p:cBhvr additive="base">
                                        <p:cTn id="18" dur="500" fill="hold"/>
                                        <p:tgtEl>
                                          <p:spTgt spid="1026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0271"/>
                                        </p:tgtEl>
                                        <p:attrNameLst>
                                          <p:attrName>style.visibility</p:attrName>
                                        </p:attrNameLst>
                                      </p:cBhvr>
                                      <p:to>
                                        <p:strVal val="visible"/>
                                      </p:to>
                                    </p:set>
                                    <p:animEffect transition="in" filter="dissolve">
                                      <p:cBhvr>
                                        <p:cTn id="23" dur="500"/>
                                        <p:tgtEl>
                                          <p:spTgt spid="1027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0287"/>
                                        </p:tgtEl>
                                        <p:attrNameLst>
                                          <p:attrName>style.visibility</p:attrName>
                                        </p:attrNameLst>
                                      </p:cBhvr>
                                      <p:to>
                                        <p:strVal val="visible"/>
                                      </p:to>
                                    </p:set>
                                    <p:animEffect transition="in" filter="wipe(left)">
                                      <p:cBhvr>
                                        <p:cTn id="28" dur="500"/>
                                        <p:tgtEl>
                                          <p:spTgt spid="1028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0268"/>
                                        </p:tgtEl>
                                        <p:attrNameLst>
                                          <p:attrName>style.visibility</p:attrName>
                                        </p:attrNameLst>
                                      </p:cBhvr>
                                      <p:to>
                                        <p:strVal val="visible"/>
                                      </p:to>
                                    </p:set>
                                    <p:anim calcmode="lin" valueType="num">
                                      <p:cBhvr additive="base">
                                        <p:cTn id="33" dur="500" fill="hold"/>
                                        <p:tgtEl>
                                          <p:spTgt spid="10268"/>
                                        </p:tgtEl>
                                        <p:attrNameLst>
                                          <p:attrName>ppt_x</p:attrName>
                                        </p:attrNameLst>
                                      </p:cBhvr>
                                      <p:tavLst>
                                        <p:tav tm="0">
                                          <p:val>
                                            <p:strVal val="1+#ppt_w/2"/>
                                          </p:val>
                                        </p:tav>
                                        <p:tav tm="100000">
                                          <p:val>
                                            <p:strVal val="#ppt_x"/>
                                          </p:val>
                                        </p:tav>
                                      </p:tavLst>
                                    </p:anim>
                                    <p:anim calcmode="lin" valueType="num">
                                      <p:cBhvr additive="base">
                                        <p:cTn id="34" dur="500" fill="hold"/>
                                        <p:tgtEl>
                                          <p:spTgt spid="10268"/>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42" fill="hold" nodeType="clickEffect">
                                  <p:stCondLst>
                                    <p:cond delay="0"/>
                                  </p:stCondLst>
                                  <p:childTnLst>
                                    <p:set>
                                      <p:cBhvr>
                                        <p:cTn id="38" dur="1" fill="hold">
                                          <p:stCondLst>
                                            <p:cond delay="0"/>
                                          </p:stCondLst>
                                        </p:cTn>
                                        <p:tgtEl>
                                          <p:spTgt spid="10262"/>
                                        </p:tgtEl>
                                        <p:attrNameLst>
                                          <p:attrName>style.visibility</p:attrName>
                                        </p:attrNameLst>
                                      </p:cBhvr>
                                      <p:to>
                                        <p:strVal val="visible"/>
                                      </p:to>
                                    </p:set>
                                    <p:animEffect transition="in" filter="barn(outHorizontal)">
                                      <p:cBhvr>
                                        <p:cTn id="39" dur="500"/>
                                        <p:tgtEl>
                                          <p:spTgt spid="1026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linds(horizontal)">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10292"/>
                                        </p:tgtEl>
                                        <p:attrNameLst>
                                          <p:attrName>style.visibility</p:attrName>
                                        </p:attrNameLst>
                                      </p:cBhvr>
                                      <p:to>
                                        <p:strVal val="visible"/>
                                      </p:to>
                                    </p:set>
                                    <p:animEffect transition="in" filter="box(in)">
                                      <p:cBhvr>
                                        <p:cTn id="49" dur="500"/>
                                        <p:tgtEl>
                                          <p:spTgt spid="10292"/>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xit" presetSubtype="10" fill="hold" grpId="1" nodeType="clickEffect">
                                  <p:stCondLst>
                                    <p:cond delay="0"/>
                                  </p:stCondLst>
                                  <p:childTnLst>
                                    <p:animEffect transition="out" filter="blinds(horizontal)">
                                      <p:cBhvr>
                                        <p:cTn id="53" dur="500"/>
                                        <p:tgtEl>
                                          <p:spTgt spid="10292"/>
                                        </p:tgtEl>
                                      </p:cBhvr>
                                    </p:animEffect>
                                    <p:set>
                                      <p:cBhvr>
                                        <p:cTn id="54" dur="1" fill="hold">
                                          <p:stCondLst>
                                            <p:cond delay="499"/>
                                          </p:stCondLst>
                                        </p:cTn>
                                        <p:tgtEl>
                                          <p:spTgt spid="10292"/>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027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1" fill="hold" nodeType="clickEffect">
                                  <p:stCondLst>
                                    <p:cond delay="0"/>
                                  </p:stCondLst>
                                  <p:childTnLst>
                                    <p:set>
                                      <p:cBhvr>
                                        <p:cTn id="62" dur="1" fill="hold">
                                          <p:stCondLst>
                                            <p:cond delay="0"/>
                                          </p:stCondLst>
                                        </p:cTn>
                                        <p:tgtEl>
                                          <p:spTgt spid="10278"/>
                                        </p:tgtEl>
                                        <p:attrNameLst>
                                          <p:attrName>style.visibility</p:attrName>
                                        </p:attrNameLst>
                                      </p:cBhvr>
                                      <p:to>
                                        <p:strVal val="visible"/>
                                      </p:to>
                                    </p:set>
                                    <p:anim calcmode="lin" valueType="num">
                                      <p:cBhvr additive="base">
                                        <p:cTn id="63" dur="500" fill="hold"/>
                                        <p:tgtEl>
                                          <p:spTgt spid="10278"/>
                                        </p:tgtEl>
                                        <p:attrNameLst>
                                          <p:attrName>ppt_x</p:attrName>
                                        </p:attrNameLst>
                                      </p:cBhvr>
                                      <p:tavLst>
                                        <p:tav tm="0">
                                          <p:val>
                                            <p:strVal val="#ppt_x"/>
                                          </p:val>
                                        </p:tav>
                                        <p:tav tm="100000">
                                          <p:val>
                                            <p:strVal val="#ppt_x"/>
                                          </p:val>
                                        </p:tav>
                                      </p:tavLst>
                                    </p:anim>
                                    <p:anim calcmode="lin" valueType="num">
                                      <p:cBhvr additive="base">
                                        <p:cTn id="64" dur="500" fill="hold"/>
                                        <p:tgtEl>
                                          <p:spTgt spid="10278"/>
                                        </p:tgtEl>
                                        <p:attrNameLst>
                                          <p:attrName>ppt_y</p:attrName>
                                        </p:attrNameLst>
                                      </p:cBhvr>
                                      <p:tavLst>
                                        <p:tav tm="0">
                                          <p:val>
                                            <p:strVal val="0-#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1027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 presetClass="entr" presetSubtype="1" fill="hold" nodeType="clickEffect">
                                  <p:stCondLst>
                                    <p:cond delay="0"/>
                                  </p:stCondLst>
                                  <p:childTnLst>
                                    <p:set>
                                      <p:cBhvr>
                                        <p:cTn id="72" dur="1" fill="hold">
                                          <p:stCondLst>
                                            <p:cond delay="0"/>
                                          </p:stCondLst>
                                        </p:cTn>
                                        <p:tgtEl>
                                          <p:spTgt spid="10281"/>
                                        </p:tgtEl>
                                        <p:attrNameLst>
                                          <p:attrName>style.visibility</p:attrName>
                                        </p:attrNameLst>
                                      </p:cBhvr>
                                      <p:to>
                                        <p:strVal val="visible"/>
                                      </p:to>
                                    </p:set>
                                    <p:anim calcmode="lin" valueType="num">
                                      <p:cBhvr additive="base">
                                        <p:cTn id="73" dur="500" fill="hold"/>
                                        <p:tgtEl>
                                          <p:spTgt spid="10281"/>
                                        </p:tgtEl>
                                        <p:attrNameLst>
                                          <p:attrName>ppt_x</p:attrName>
                                        </p:attrNameLst>
                                      </p:cBhvr>
                                      <p:tavLst>
                                        <p:tav tm="0">
                                          <p:val>
                                            <p:strVal val="#ppt_x"/>
                                          </p:val>
                                        </p:tav>
                                        <p:tav tm="100000">
                                          <p:val>
                                            <p:strVal val="#ppt_x"/>
                                          </p:val>
                                        </p:tav>
                                      </p:tavLst>
                                    </p:anim>
                                    <p:anim calcmode="lin" valueType="num">
                                      <p:cBhvr additive="base">
                                        <p:cTn id="74" dur="500" fill="hold"/>
                                        <p:tgtEl>
                                          <p:spTgt spid="10281"/>
                                        </p:tgtEl>
                                        <p:attrNameLst>
                                          <p:attrName>ppt_y</p:attrName>
                                        </p:attrNameLst>
                                      </p:cBhvr>
                                      <p:tavLst>
                                        <p:tav tm="0">
                                          <p:val>
                                            <p:strVal val="0-#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36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6" grpId="0" bldLvl="0" animBg="1"/>
      <p:bldP spid="10277" grpId="0" bldLvl="0" animBg="1"/>
      <p:bldP spid="10292" grpId="0" bldLvl="0" autoUpdateAnimBg="0"/>
      <p:bldP spid="10292" grpId="1" bldLvl="0" autoUpdateAnimBg="0"/>
      <p:bldP spid="23600"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679450" y="578803"/>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charset="-122"/>
                <a:ea typeface="楷体" panose="02010609060101010101" charset="-122"/>
              </a:rPr>
              <a:t>二</a:t>
            </a:r>
            <a:r>
              <a:rPr lang="en-US"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光的反射定律</a:t>
            </a:r>
          </a:p>
        </p:txBody>
      </p:sp>
      <p:sp>
        <p:nvSpPr>
          <p:cNvPr id="13315" name="Text Box 3"/>
          <p:cNvSpPr txBox="1">
            <a:spLocks noChangeArrowheads="1"/>
          </p:cNvSpPr>
          <p:nvPr/>
        </p:nvSpPr>
        <p:spPr bwMode="auto">
          <a:xfrm>
            <a:off x="801688" y="1586865"/>
            <a:ext cx="882015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楷体" panose="02010609060101010101" charset="-122"/>
                <a:ea typeface="楷体" panose="02010609060101010101" charset="-122"/>
              </a:rPr>
              <a:t>提出问题：发生光的反射现象时遵循那些规律？</a:t>
            </a:r>
          </a:p>
        </p:txBody>
      </p:sp>
      <p:grpSp>
        <p:nvGrpSpPr>
          <p:cNvPr id="13316" name="Group 4"/>
          <p:cNvGrpSpPr/>
          <p:nvPr/>
        </p:nvGrpSpPr>
        <p:grpSpPr bwMode="auto">
          <a:xfrm>
            <a:off x="3434715" y="5589905"/>
            <a:ext cx="2879725" cy="358775"/>
            <a:chOff x="0" y="0"/>
            <a:chExt cx="8732" cy="454"/>
          </a:xfrm>
        </p:grpSpPr>
        <p:sp>
          <p:nvSpPr>
            <p:cNvPr id="13317" name="Line 5"/>
            <p:cNvSpPr>
              <a:spLocks noChangeShapeType="1"/>
            </p:cNvSpPr>
            <p:nvPr/>
          </p:nvSpPr>
          <p:spPr bwMode="auto">
            <a:xfrm>
              <a:off x="114" y="0"/>
              <a:ext cx="8618" cy="1"/>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18" name="Line 6"/>
            <p:cNvSpPr>
              <a:spLocks noChangeShapeType="1"/>
            </p:cNvSpPr>
            <p:nvPr/>
          </p:nvSpPr>
          <p:spPr bwMode="auto">
            <a:xfrm flipV="1">
              <a:off x="0"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19" name="Line 7"/>
            <p:cNvSpPr>
              <a:spLocks noChangeShapeType="1"/>
            </p:cNvSpPr>
            <p:nvPr/>
          </p:nvSpPr>
          <p:spPr bwMode="auto">
            <a:xfrm flipV="1">
              <a:off x="454"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0" name="Line 8"/>
            <p:cNvSpPr>
              <a:spLocks noChangeShapeType="1"/>
            </p:cNvSpPr>
            <p:nvPr/>
          </p:nvSpPr>
          <p:spPr bwMode="auto">
            <a:xfrm flipV="1">
              <a:off x="907"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1" name="Line 9"/>
            <p:cNvSpPr>
              <a:spLocks noChangeShapeType="1"/>
            </p:cNvSpPr>
            <p:nvPr/>
          </p:nvSpPr>
          <p:spPr bwMode="auto">
            <a:xfrm flipV="1">
              <a:off x="1474"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2" name="Line 10"/>
            <p:cNvSpPr>
              <a:spLocks noChangeShapeType="1"/>
            </p:cNvSpPr>
            <p:nvPr/>
          </p:nvSpPr>
          <p:spPr bwMode="auto">
            <a:xfrm flipV="1">
              <a:off x="1928"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3" name="Line 11"/>
            <p:cNvSpPr>
              <a:spLocks noChangeShapeType="1"/>
            </p:cNvSpPr>
            <p:nvPr/>
          </p:nvSpPr>
          <p:spPr bwMode="auto">
            <a:xfrm flipV="1">
              <a:off x="2381"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4" name="Line 12"/>
            <p:cNvSpPr>
              <a:spLocks noChangeShapeType="1"/>
            </p:cNvSpPr>
            <p:nvPr/>
          </p:nvSpPr>
          <p:spPr bwMode="auto">
            <a:xfrm flipV="1">
              <a:off x="2721"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5" name="Line 13"/>
            <p:cNvSpPr>
              <a:spLocks noChangeShapeType="1"/>
            </p:cNvSpPr>
            <p:nvPr/>
          </p:nvSpPr>
          <p:spPr bwMode="auto">
            <a:xfrm flipV="1">
              <a:off x="3175"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6" name="Line 14"/>
            <p:cNvSpPr>
              <a:spLocks noChangeShapeType="1"/>
            </p:cNvSpPr>
            <p:nvPr/>
          </p:nvSpPr>
          <p:spPr bwMode="auto">
            <a:xfrm flipV="1">
              <a:off x="3628"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7" name="Line 15"/>
            <p:cNvSpPr>
              <a:spLocks noChangeShapeType="1"/>
            </p:cNvSpPr>
            <p:nvPr/>
          </p:nvSpPr>
          <p:spPr bwMode="auto">
            <a:xfrm flipV="1">
              <a:off x="4650"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8" name="Line 16"/>
            <p:cNvSpPr>
              <a:spLocks noChangeShapeType="1"/>
            </p:cNvSpPr>
            <p:nvPr/>
          </p:nvSpPr>
          <p:spPr bwMode="auto">
            <a:xfrm flipV="1">
              <a:off x="4083"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29" name="Line 17"/>
            <p:cNvSpPr>
              <a:spLocks noChangeShapeType="1"/>
            </p:cNvSpPr>
            <p:nvPr/>
          </p:nvSpPr>
          <p:spPr bwMode="auto">
            <a:xfrm flipV="1">
              <a:off x="5103"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30" name="Line 18"/>
            <p:cNvSpPr>
              <a:spLocks noChangeShapeType="1"/>
            </p:cNvSpPr>
            <p:nvPr/>
          </p:nvSpPr>
          <p:spPr bwMode="auto">
            <a:xfrm flipV="1">
              <a:off x="5443"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31" name="Line 19"/>
            <p:cNvSpPr>
              <a:spLocks noChangeShapeType="1"/>
            </p:cNvSpPr>
            <p:nvPr/>
          </p:nvSpPr>
          <p:spPr bwMode="auto">
            <a:xfrm flipV="1">
              <a:off x="5897"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32" name="Line 20"/>
            <p:cNvSpPr>
              <a:spLocks noChangeShapeType="1"/>
            </p:cNvSpPr>
            <p:nvPr/>
          </p:nvSpPr>
          <p:spPr bwMode="auto">
            <a:xfrm flipV="1">
              <a:off x="6350"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33" name="Line 21"/>
            <p:cNvSpPr>
              <a:spLocks noChangeShapeType="1"/>
            </p:cNvSpPr>
            <p:nvPr/>
          </p:nvSpPr>
          <p:spPr bwMode="auto">
            <a:xfrm flipV="1">
              <a:off x="6804"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34" name="Line 22"/>
            <p:cNvSpPr>
              <a:spLocks noChangeShapeType="1"/>
            </p:cNvSpPr>
            <p:nvPr/>
          </p:nvSpPr>
          <p:spPr bwMode="auto">
            <a:xfrm flipV="1">
              <a:off x="7258"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3335" name="Line 23"/>
            <p:cNvSpPr>
              <a:spLocks noChangeShapeType="1"/>
            </p:cNvSpPr>
            <p:nvPr/>
          </p:nvSpPr>
          <p:spPr bwMode="auto">
            <a:xfrm flipV="1">
              <a:off x="7711" y="0"/>
              <a:ext cx="794" cy="454"/>
            </a:xfrm>
            <a:prstGeom prst="line">
              <a:avLst/>
            </a:prstGeom>
            <a:noFill/>
            <a:ln w="9525" cmpd="sng">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13336" name="Group 24"/>
          <p:cNvGrpSpPr/>
          <p:nvPr/>
        </p:nvGrpSpPr>
        <p:grpSpPr bwMode="auto">
          <a:xfrm>
            <a:off x="3505835" y="4221480"/>
            <a:ext cx="1370013" cy="1368425"/>
            <a:chOff x="0" y="0"/>
            <a:chExt cx="3517" cy="3515"/>
          </a:xfrm>
        </p:grpSpPr>
        <p:sp>
          <p:nvSpPr>
            <p:cNvPr id="13337" name="Line 25"/>
            <p:cNvSpPr>
              <a:spLocks noChangeShapeType="1"/>
            </p:cNvSpPr>
            <p:nvPr/>
          </p:nvSpPr>
          <p:spPr bwMode="auto">
            <a:xfrm>
              <a:off x="0" y="0"/>
              <a:ext cx="1701" cy="1701"/>
            </a:xfrm>
            <a:prstGeom prst="line">
              <a:avLst/>
            </a:prstGeom>
            <a:noFill/>
            <a:ln w="25400" cmpd="sng">
              <a:solidFill>
                <a:srgbClr val="FF33CC"/>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13338" name="Line 26"/>
            <p:cNvSpPr>
              <a:spLocks noChangeShapeType="1"/>
            </p:cNvSpPr>
            <p:nvPr/>
          </p:nvSpPr>
          <p:spPr bwMode="auto">
            <a:xfrm>
              <a:off x="1701" y="1701"/>
              <a:ext cx="1816" cy="1814"/>
            </a:xfrm>
            <a:prstGeom prst="line">
              <a:avLst/>
            </a:prstGeom>
            <a:noFill/>
            <a:ln w="25400" cmpd="sng">
              <a:solidFill>
                <a:srgbClr val="FF33CC"/>
              </a:solidFill>
              <a:rou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13339" name="Group 27"/>
          <p:cNvGrpSpPr/>
          <p:nvPr/>
        </p:nvGrpSpPr>
        <p:grpSpPr bwMode="auto">
          <a:xfrm flipV="1">
            <a:off x="4874260" y="4292918"/>
            <a:ext cx="1512888" cy="1293812"/>
            <a:chOff x="0" y="0"/>
            <a:chExt cx="3517" cy="3515"/>
          </a:xfrm>
        </p:grpSpPr>
        <p:sp>
          <p:nvSpPr>
            <p:cNvPr id="13340" name="Line 28"/>
            <p:cNvSpPr>
              <a:spLocks noChangeShapeType="1"/>
            </p:cNvSpPr>
            <p:nvPr/>
          </p:nvSpPr>
          <p:spPr bwMode="auto">
            <a:xfrm>
              <a:off x="0" y="0"/>
              <a:ext cx="1701" cy="1701"/>
            </a:xfrm>
            <a:prstGeom prst="line">
              <a:avLst/>
            </a:prstGeom>
            <a:noFill/>
            <a:ln w="25400" cmpd="sng">
              <a:solidFill>
                <a:srgbClr val="6600CC"/>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13341" name="Line 29"/>
            <p:cNvSpPr>
              <a:spLocks noChangeShapeType="1"/>
            </p:cNvSpPr>
            <p:nvPr/>
          </p:nvSpPr>
          <p:spPr bwMode="auto">
            <a:xfrm>
              <a:off x="1701" y="1701"/>
              <a:ext cx="1816" cy="1814"/>
            </a:xfrm>
            <a:prstGeom prst="line">
              <a:avLst/>
            </a:prstGeom>
            <a:noFill/>
            <a:ln w="25400" cmpd="sng">
              <a:solidFill>
                <a:srgbClr val="6600CC"/>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13342" name="Rectangle 30"/>
          <p:cNvSpPr>
            <a:spLocks noChangeArrowheads="1"/>
          </p:cNvSpPr>
          <p:nvPr/>
        </p:nvSpPr>
        <p:spPr bwMode="auto">
          <a:xfrm>
            <a:off x="802165" y="2390140"/>
            <a:ext cx="2224405"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3200" b="1">
                <a:latin typeface="楷体" panose="02010609060101010101" charset="-122"/>
                <a:ea typeface="楷体" panose="02010609060101010101" charset="-122"/>
              </a:rPr>
              <a:t>做出猜想：</a:t>
            </a:r>
          </a:p>
        </p:txBody>
      </p:sp>
      <p:sp>
        <p:nvSpPr>
          <p:cNvPr id="13343" name="Rectangle 31"/>
          <p:cNvSpPr>
            <a:spLocks noChangeArrowheads="1"/>
          </p:cNvSpPr>
          <p:nvPr/>
        </p:nvSpPr>
        <p:spPr bwMode="auto">
          <a:xfrm>
            <a:off x="2950687" y="2418080"/>
            <a:ext cx="302768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3200" b="1">
                <a:solidFill>
                  <a:srgbClr val="FF0000"/>
                </a:solidFill>
                <a:latin typeface="楷体" panose="02010609060101010101" charset="-122"/>
                <a:ea typeface="楷体" panose="02010609060101010101" charset="-122"/>
              </a:rPr>
              <a:t>三线有何关系？</a:t>
            </a:r>
          </a:p>
        </p:txBody>
      </p:sp>
      <p:sp>
        <p:nvSpPr>
          <p:cNvPr id="13344" name="Rectangle 32"/>
          <p:cNvSpPr>
            <a:spLocks noChangeArrowheads="1"/>
          </p:cNvSpPr>
          <p:nvPr/>
        </p:nvSpPr>
        <p:spPr bwMode="auto">
          <a:xfrm>
            <a:off x="2951004" y="3080385"/>
            <a:ext cx="302768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3200" b="1">
                <a:solidFill>
                  <a:srgbClr val="FF0000"/>
                </a:solidFill>
                <a:latin typeface="楷体" panose="02010609060101010101" charset="-122"/>
                <a:ea typeface="楷体" panose="02010609060101010101" charset="-122"/>
              </a:rPr>
              <a:t>两角有何关系？</a:t>
            </a:r>
          </a:p>
        </p:txBody>
      </p:sp>
      <p:sp>
        <p:nvSpPr>
          <p:cNvPr id="21520" name="Line 16"/>
          <p:cNvSpPr>
            <a:spLocks noChangeShapeType="1"/>
          </p:cNvSpPr>
          <p:nvPr/>
        </p:nvSpPr>
        <p:spPr bwMode="auto">
          <a:xfrm>
            <a:off x="4874260" y="3834130"/>
            <a:ext cx="0" cy="1752600"/>
          </a:xfrm>
          <a:prstGeom prst="line">
            <a:avLst/>
          </a:prstGeom>
          <a:noFill/>
          <a:ln w="19050" cmpd="sng">
            <a:solidFill>
              <a:schemeClr val="tx1"/>
            </a:solidFill>
            <a:prstDash val="sysDot"/>
            <a:round/>
          </a:ln>
          <a:extLst>
            <a:ext uri="{909E8E84-426E-40DD-AFC4-6F175D3DCCD1}">
              <a14:hiddenFill xmlns:a14="http://schemas.microsoft.com/office/drawing/2010/main" xmlns="">
                <a:noFill/>
              </a14:hiddenFill>
            </a:ext>
          </a:extLst>
        </p:spPr>
        <p:txBody>
          <a:bodyPr/>
          <a:lstStyle/>
          <a:p>
            <a:endParaRPr lang="zh-CN" altLang="en-US"/>
          </a:p>
        </p:txBody>
      </p:sp>
      <p:grpSp>
        <p:nvGrpSpPr>
          <p:cNvPr id="4" name="组合 3"/>
          <p:cNvGrpSpPr/>
          <p:nvPr/>
        </p:nvGrpSpPr>
        <p:grpSpPr>
          <a:xfrm>
            <a:off x="4874895" y="5298440"/>
            <a:ext cx="304800" cy="284480"/>
            <a:chOff x="12213" y="1059"/>
            <a:chExt cx="480" cy="448"/>
          </a:xfrm>
        </p:grpSpPr>
        <p:cxnSp>
          <p:nvCxnSpPr>
            <p:cNvPr id="2" name="直接连接符 1"/>
            <p:cNvCxnSpPr/>
            <p:nvPr/>
          </p:nvCxnSpPr>
          <p:spPr>
            <a:xfrm>
              <a:off x="12213" y="1075"/>
              <a:ext cx="449" cy="1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 name="直接连接符 2"/>
            <p:cNvCxnSpPr/>
            <p:nvPr/>
          </p:nvCxnSpPr>
          <p:spPr>
            <a:xfrm rot="16200000">
              <a:off x="12461" y="1275"/>
              <a:ext cx="449" cy="1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42">
                                            <p:txEl>
                                              <p:pRg st="0" end="0"/>
                                            </p:txEl>
                                          </p:spTgt>
                                        </p:tgtEl>
                                        <p:attrNameLst>
                                          <p:attrName>style.visibility</p:attrName>
                                        </p:attrNameLst>
                                      </p:cBhvr>
                                      <p:to>
                                        <p:strVal val="visible"/>
                                      </p:to>
                                    </p:set>
                                    <p:animEffect transition="in" filter="blinds(horizontal)">
                                      <p:cBhvr>
                                        <p:cTn id="7" dur="500"/>
                                        <p:tgtEl>
                                          <p:spTgt spid="133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43">
                                            <p:txEl>
                                              <p:pRg st="0" end="0"/>
                                            </p:txEl>
                                          </p:spTgt>
                                        </p:tgtEl>
                                        <p:attrNameLst>
                                          <p:attrName>style.visibility</p:attrName>
                                        </p:attrNameLst>
                                      </p:cBhvr>
                                      <p:to>
                                        <p:strVal val="visible"/>
                                      </p:to>
                                    </p:set>
                                    <p:animEffect transition="in" filter="blinds(horizontal)">
                                      <p:cBhvr>
                                        <p:cTn id="12" dur="500"/>
                                        <p:tgtEl>
                                          <p:spTgt spid="133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44"/>
                                        </p:tgtEl>
                                        <p:attrNameLst>
                                          <p:attrName>style.visibility</p:attrName>
                                        </p:attrNameLst>
                                      </p:cBhvr>
                                      <p:to>
                                        <p:strVal val="visible"/>
                                      </p:to>
                                    </p:set>
                                    <p:animEffect transition="in" filter="blinds(horizontal)">
                                      <p:cBhvr>
                                        <p:cTn id="17" dur="500"/>
                                        <p:tgtEl>
                                          <p:spTgt spid="13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679450" y="578803"/>
            <a:ext cx="4176713"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charset="-122"/>
                <a:ea typeface="楷体" panose="02010609060101010101" charset="-122"/>
              </a:rPr>
              <a:t>二</a:t>
            </a:r>
            <a:r>
              <a:rPr lang="en-US"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光的反射定律</a:t>
            </a:r>
          </a:p>
        </p:txBody>
      </p:sp>
      <p:sp>
        <p:nvSpPr>
          <p:cNvPr id="8194" name="Rectangle 2"/>
          <p:cNvSpPr/>
          <p:nvPr/>
        </p:nvSpPr>
        <p:spPr>
          <a:xfrm>
            <a:off x="415290" y="1637665"/>
            <a:ext cx="1530350" cy="52197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800" b="1" dirty="0">
                <a:solidFill>
                  <a:srgbClr val="FF0000"/>
                </a:solidFill>
                <a:latin typeface="Times New Roman" panose="02020603050405020304" pitchFamily="18" charset="0"/>
                <a:ea typeface="楷体" panose="02010609060101010101" charset="-122"/>
                <a:cs typeface="Times New Roman" panose="02020603050405020304" pitchFamily="18" charset="0"/>
              </a:rPr>
              <a:t>实验一</a:t>
            </a:r>
          </a:p>
        </p:txBody>
      </p:sp>
      <p:grpSp>
        <p:nvGrpSpPr>
          <p:cNvPr id="8195" name="Group 3"/>
          <p:cNvGrpSpPr/>
          <p:nvPr/>
        </p:nvGrpSpPr>
        <p:grpSpPr>
          <a:xfrm>
            <a:off x="7956285" y="2326640"/>
            <a:ext cx="2808870" cy="2552700"/>
            <a:chOff x="3235" y="1224"/>
            <a:chExt cx="1769" cy="1608"/>
          </a:xfrm>
        </p:grpSpPr>
        <p:grpSp>
          <p:nvGrpSpPr>
            <p:cNvPr id="8232" name="Group 4"/>
            <p:cNvGrpSpPr/>
            <p:nvPr/>
          </p:nvGrpSpPr>
          <p:grpSpPr>
            <a:xfrm>
              <a:off x="3235" y="1224"/>
              <a:ext cx="1769" cy="1608"/>
              <a:chOff x="3232" y="936"/>
              <a:chExt cx="1928" cy="1920"/>
            </a:xfrm>
          </p:grpSpPr>
          <p:grpSp>
            <p:nvGrpSpPr>
              <p:cNvPr id="8234" name="Group 5"/>
              <p:cNvGrpSpPr/>
              <p:nvPr/>
            </p:nvGrpSpPr>
            <p:grpSpPr>
              <a:xfrm>
                <a:off x="3232" y="936"/>
                <a:ext cx="1928" cy="1920"/>
                <a:chOff x="3388" y="936"/>
                <a:chExt cx="1928" cy="1920"/>
              </a:xfrm>
            </p:grpSpPr>
            <p:sp>
              <p:nvSpPr>
                <p:cNvPr id="8237" name="AutoShape 6"/>
                <p:cNvSpPr/>
                <p:nvPr/>
              </p:nvSpPr>
              <p:spPr>
                <a:xfrm>
                  <a:off x="3420" y="1957"/>
                  <a:ext cx="1896" cy="899"/>
                </a:xfrm>
                <a:prstGeom prst="parallelogram">
                  <a:avLst>
                    <a:gd name="adj" fmla="val 52725"/>
                  </a:avLst>
                </a:prstGeom>
                <a:solidFill>
                  <a:srgbClr val="FFFF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8238" name="Rectangle 7"/>
                <p:cNvSpPr/>
                <p:nvPr/>
              </p:nvSpPr>
              <p:spPr>
                <a:xfrm>
                  <a:off x="3707" y="1395"/>
                  <a:ext cx="690" cy="936"/>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8239" name="Line 8"/>
                <p:cNvSpPr/>
                <p:nvPr/>
              </p:nvSpPr>
              <p:spPr>
                <a:xfrm>
                  <a:off x="3707" y="1620"/>
                  <a:ext cx="690" cy="711"/>
                </a:xfrm>
                <a:prstGeom prst="line">
                  <a:avLst/>
                </a:prstGeom>
                <a:ln w="38100" cap="flat" cmpd="sng">
                  <a:solidFill>
                    <a:srgbClr val="FF0000"/>
                  </a:solidFill>
                  <a:prstDash val="solid"/>
                  <a:headEnd type="none" w="med" len="med"/>
                  <a:tailEnd type="none" w="med" len="med"/>
                </a:ln>
              </p:spPr>
            </p:sp>
            <p:sp>
              <p:nvSpPr>
                <p:cNvPr id="8240" name="Text Box 9"/>
                <p:cNvSpPr txBox="1"/>
                <p:nvPr/>
              </p:nvSpPr>
              <p:spPr>
                <a:xfrm>
                  <a:off x="4128" y="936"/>
                  <a:ext cx="302" cy="393"/>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N</a:t>
                  </a:r>
                </a:p>
              </p:txBody>
            </p:sp>
            <p:sp>
              <p:nvSpPr>
                <p:cNvPr id="8241" name="Text Box 10"/>
                <p:cNvSpPr txBox="1"/>
                <p:nvPr/>
              </p:nvSpPr>
              <p:spPr>
                <a:xfrm>
                  <a:off x="4396" y="936"/>
                  <a:ext cx="289" cy="393"/>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F</a:t>
                  </a:r>
                </a:p>
              </p:txBody>
            </p:sp>
            <p:sp>
              <p:nvSpPr>
                <p:cNvPr id="8242" name="Text Box 11"/>
                <p:cNvSpPr txBox="1"/>
                <p:nvPr/>
              </p:nvSpPr>
              <p:spPr>
                <a:xfrm rot="-2928534">
                  <a:off x="3831" y="1684"/>
                  <a:ext cx="359" cy="1246"/>
                </a:xfrm>
                <a:prstGeom prst="rect">
                  <a:avLst/>
                </a:prstGeom>
                <a:noFill/>
                <a:ln w="9525">
                  <a:noFill/>
                </a:ln>
              </p:spPr>
              <p:txBody>
                <a:bodyPr wrap="square">
                  <a:spAutoFit/>
                </a:bodyPr>
                <a:lstStyle/>
                <a:p>
                  <a:r>
                    <a:rPr lang="zh-CN" altLang="en-US" sz="2800" b="1" dirty="0">
                      <a:solidFill>
                        <a:srgbClr val="FF0066"/>
                      </a:solidFill>
                      <a:latin typeface="Times New Roman" panose="02020603050405020304" pitchFamily="18" charset="0"/>
                      <a:ea typeface="楷体" panose="02010609060101010101" charset="-122"/>
                    </a:rPr>
                    <a:t>入射</a:t>
                  </a:r>
                </a:p>
                <a:p>
                  <a:r>
                    <a:rPr lang="zh-CN" altLang="en-US" sz="2800" b="1" dirty="0">
                      <a:solidFill>
                        <a:srgbClr val="FF0066"/>
                      </a:solidFill>
                      <a:latin typeface="Times New Roman" panose="02020603050405020304" pitchFamily="18" charset="0"/>
                      <a:ea typeface="楷体" panose="02010609060101010101" charset="-122"/>
                    </a:rPr>
                    <a:t>光线</a:t>
                  </a:r>
                </a:p>
              </p:txBody>
            </p:sp>
            <p:sp>
              <p:nvSpPr>
                <p:cNvPr id="8243" name="Text Box 12"/>
                <p:cNvSpPr txBox="1"/>
                <p:nvPr/>
              </p:nvSpPr>
              <p:spPr>
                <a:xfrm>
                  <a:off x="4368" y="2369"/>
                  <a:ext cx="343" cy="393"/>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M</a:t>
                  </a:r>
                </a:p>
              </p:txBody>
            </p:sp>
            <p:sp>
              <p:nvSpPr>
                <p:cNvPr id="8244" name="AutoShape 13"/>
                <p:cNvSpPr/>
                <p:nvPr/>
              </p:nvSpPr>
              <p:spPr>
                <a:xfrm rot="5400000" flipV="1">
                  <a:off x="3865" y="1627"/>
                  <a:ext cx="1236" cy="172"/>
                </a:xfrm>
                <a:prstGeom prst="parallelogram">
                  <a:avLst>
                    <a:gd name="adj" fmla="val 179651"/>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8245" name="Text Box 14"/>
                <p:cNvSpPr txBox="1"/>
                <p:nvPr/>
              </p:nvSpPr>
              <p:spPr>
                <a:xfrm>
                  <a:off x="3880" y="1170"/>
                  <a:ext cx="289" cy="393"/>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E</a:t>
                  </a:r>
                </a:p>
              </p:txBody>
            </p:sp>
          </p:grpSp>
          <p:sp>
            <p:nvSpPr>
              <p:cNvPr id="8235" name="AutoShape 15"/>
              <p:cNvSpPr/>
              <p:nvPr/>
            </p:nvSpPr>
            <p:spPr>
              <a:xfrm>
                <a:off x="4155" y="2294"/>
                <a:ext cx="172" cy="75"/>
              </a:xfrm>
              <a:prstGeom prst="parallelogram">
                <a:avLst>
                  <a:gd name="adj" fmla="val 57333"/>
                </a:avLst>
              </a:prstGeom>
              <a:solidFill>
                <a:srgbClr val="3333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solidFill>
                    <a:schemeClr val="tx2"/>
                  </a:solidFill>
                  <a:latin typeface="Times New Roman" panose="02020603050405020304" pitchFamily="18" charset="0"/>
                  <a:ea typeface="楷体" panose="02010609060101010101" charset="-122"/>
                  <a:cs typeface="Times New Roman" panose="02020603050405020304" pitchFamily="18" charset="0"/>
                </a:endParaRPr>
              </a:p>
            </p:txBody>
          </p:sp>
          <p:sp>
            <p:nvSpPr>
              <p:cNvPr id="8236" name="Text Box 16"/>
              <p:cNvSpPr txBox="1"/>
              <p:nvPr/>
            </p:nvSpPr>
            <p:spPr>
              <a:xfrm>
                <a:off x="4241" y="2020"/>
                <a:ext cx="316" cy="393"/>
              </a:xfrm>
              <a:prstGeom prst="rect">
                <a:avLst/>
              </a:prstGeom>
              <a:noFill/>
              <a:ln w="9525">
                <a:noFill/>
              </a:ln>
            </p:spPr>
            <p:txBody>
              <a:bodyPr wrap="none">
                <a:spAutoFit/>
              </a:bodyPr>
              <a:lstStyle/>
              <a:p>
                <a:r>
                  <a:rPr lang="en-US" altLang="zh-CN" sz="2800" b="1" dirty="0">
                    <a:solidFill>
                      <a:srgbClr val="FF0066"/>
                    </a:solidFill>
                    <a:latin typeface="Times New Roman" panose="02020603050405020304" pitchFamily="18" charset="0"/>
                    <a:ea typeface="楷体" panose="02010609060101010101" charset="-122"/>
                    <a:cs typeface="Times New Roman" panose="02020603050405020304" pitchFamily="18" charset="0"/>
                  </a:rPr>
                  <a:t>O</a:t>
                </a:r>
              </a:p>
            </p:txBody>
          </p:sp>
        </p:grpSp>
        <p:sp>
          <p:nvSpPr>
            <p:cNvPr id="8233" name="Line 17"/>
            <p:cNvSpPr/>
            <p:nvPr/>
          </p:nvSpPr>
          <p:spPr>
            <a:xfrm>
              <a:off x="3696" y="1968"/>
              <a:ext cx="336" cy="288"/>
            </a:xfrm>
            <a:prstGeom prst="line">
              <a:avLst/>
            </a:prstGeom>
            <a:ln w="38100" cap="flat" cmpd="sng">
              <a:solidFill>
                <a:srgbClr val="FF0000"/>
              </a:solidFill>
              <a:prstDash val="solid"/>
              <a:headEnd type="none" w="med" len="med"/>
              <a:tailEnd type="triangle" w="med" len="med"/>
            </a:ln>
          </p:spPr>
        </p:sp>
      </p:grpSp>
      <p:grpSp>
        <p:nvGrpSpPr>
          <p:cNvPr id="8196" name="Group 18"/>
          <p:cNvGrpSpPr/>
          <p:nvPr/>
        </p:nvGrpSpPr>
        <p:grpSpPr>
          <a:xfrm>
            <a:off x="4260851" y="2318703"/>
            <a:ext cx="2551113" cy="2590800"/>
            <a:chOff x="1873" y="1164"/>
            <a:chExt cx="1607" cy="1632"/>
          </a:xfrm>
        </p:grpSpPr>
        <p:grpSp>
          <p:nvGrpSpPr>
            <p:cNvPr id="8219" name="Group 19"/>
            <p:cNvGrpSpPr/>
            <p:nvPr/>
          </p:nvGrpSpPr>
          <p:grpSpPr>
            <a:xfrm>
              <a:off x="1873" y="1164"/>
              <a:ext cx="1607" cy="1632"/>
              <a:chOff x="1873" y="1164"/>
              <a:chExt cx="1607" cy="1632"/>
            </a:xfrm>
          </p:grpSpPr>
          <p:sp>
            <p:nvSpPr>
              <p:cNvPr id="8221" name="AutoShape 20"/>
              <p:cNvSpPr/>
              <p:nvPr/>
            </p:nvSpPr>
            <p:spPr>
              <a:xfrm>
                <a:off x="1932" y="2040"/>
                <a:ext cx="1548" cy="756"/>
              </a:xfrm>
              <a:prstGeom prst="parallelogram">
                <a:avLst>
                  <a:gd name="adj" fmla="val 51190"/>
                </a:avLst>
              </a:prstGeom>
              <a:solidFill>
                <a:srgbClr val="FFFF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8222" name="Rectangle 21"/>
              <p:cNvSpPr/>
              <p:nvPr/>
            </p:nvSpPr>
            <p:spPr>
              <a:xfrm>
                <a:off x="2167" y="1568"/>
                <a:ext cx="562" cy="787"/>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8223" name="Line 22"/>
              <p:cNvSpPr/>
              <p:nvPr/>
            </p:nvSpPr>
            <p:spPr>
              <a:xfrm>
                <a:off x="2167" y="1757"/>
                <a:ext cx="562" cy="598"/>
              </a:xfrm>
              <a:prstGeom prst="line">
                <a:avLst/>
              </a:prstGeom>
              <a:ln w="38100" cap="flat" cmpd="sng">
                <a:solidFill>
                  <a:srgbClr val="FF0000"/>
                </a:solidFill>
                <a:prstDash val="solid"/>
                <a:headEnd type="none" w="med" len="med"/>
                <a:tailEnd type="none" w="med" len="med"/>
              </a:ln>
            </p:spPr>
          </p:sp>
          <p:sp>
            <p:nvSpPr>
              <p:cNvPr id="8224" name="Text Box 23"/>
              <p:cNvSpPr txBox="1"/>
              <p:nvPr/>
            </p:nvSpPr>
            <p:spPr>
              <a:xfrm>
                <a:off x="2578" y="1270"/>
                <a:ext cx="277" cy="329"/>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N</a:t>
                </a:r>
              </a:p>
            </p:txBody>
          </p:sp>
          <p:sp>
            <p:nvSpPr>
              <p:cNvPr id="8225" name="Text Box 24"/>
              <p:cNvSpPr txBox="1"/>
              <p:nvPr/>
            </p:nvSpPr>
            <p:spPr>
              <a:xfrm>
                <a:off x="2930" y="1164"/>
                <a:ext cx="265" cy="329"/>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F</a:t>
                </a:r>
              </a:p>
            </p:txBody>
          </p:sp>
          <p:sp>
            <p:nvSpPr>
              <p:cNvPr id="8226" name="Text Box 25"/>
              <p:cNvSpPr txBox="1"/>
              <p:nvPr/>
            </p:nvSpPr>
            <p:spPr>
              <a:xfrm rot="-2928534">
                <a:off x="2248" y="1789"/>
                <a:ext cx="392" cy="1143"/>
              </a:xfrm>
              <a:prstGeom prst="rect">
                <a:avLst/>
              </a:prstGeom>
              <a:noFill/>
              <a:ln w="9525">
                <a:noFill/>
              </a:ln>
            </p:spPr>
            <p:txBody>
              <a:bodyPr wrap="square">
                <a:spAutoFit/>
              </a:bodyPr>
              <a:lstStyle/>
              <a:p>
                <a:r>
                  <a:rPr lang="zh-CN" altLang="en-US" sz="2800" b="1" dirty="0">
                    <a:solidFill>
                      <a:srgbClr val="FF0066"/>
                    </a:solidFill>
                    <a:latin typeface="Times New Roman" panose="02020603050405020304" pitchFamily="18" charset="0"/>
                    <a:ea typeface="楷体" panose="02010609060101010101" charset="-122"/>
                  </a:rPr>
                  <a:t>入射</a:t>
                </a:r>
              </a:p>
              <a:p>
                <a:r>
                  <a:rPr lang="zh-CN" altLang="en-US" sz="2800" b="1" dirty="0">
                    <a:solidFill>
                      <a:srgbClr val="FF0066"/>
                    </a:solidFill>
                    <a:latin typeface="Times New Roman" panose="02020603050405020304" pitchFamily="18" charset="0"/>
                    <a:ea typeface="楷体" panose="02010609060101010101" charset="-122"/>
                  </a:rPr>
                  <a:t>光线</a:t>
                </a:r>
              </a:p>
            </p:txBody>
          </p:sp>
          <p:sp>
            <p:nvSpPr>
              <p:cNvPr id="8227" name="Line 26"/>
              <p:cNvSpPr/>
              <p:nvPr/>
            </p:nvSpPr>
            <p:spPr>
              <a:xfrm>
                <a:off x="2307" y="1914"/>
                <a:ext cx="164" cy="158"/>
              </a:xfrm>
              <a:prstGeom prst="line">
                <a:avLst/>
              </a:prstGeom>
              <a:ln w="38100" cap="flat" cmpd="sng">
                <a:solidFill>
                  <a:srgbClr val="FF0000"/>
                </a:solidFill>
                <a:prstDash val="solid"/>
                <a:headEnd type="none" w="med" len="med"/>
                <a:tailEnd type="triangle" w="med" len="med"/>
              </a:ln>
            </p:spPr>
          </p:sp>
          <p:sp>
            <p:nvSpPr>
              <p:cNvPr id="8228" name="Text Box 27"/>
              <p:cNvSpPr txBox="1"/>
              <p:nvPr/>
            </p:nvSpPr>
            <p:spPr>
              <a:xfrm>
                <a:off x="2613" y="2136"/>
                <a:ext cx="169" cy="329"/>
              </a:xfrm>
              <a:prstGeom prst="rect">
                <a:avLst/>
              </a:prstGeom>
              <a:noFill/>
              <a:ln w="9525">
                <a:noFill/>
              </a:ln>
            </p:spPr>
            <p:txBody>
              <a:bodyPr>
                <a:spAutoFit/>
              </a:bodyPr>
              <a:lstStyle/>
              <a:p>
                <a:r>
                  <a:rPr lang="en-US" altLang="zh-CN" sz="2800" b="1" dirty="0">
                    <a:solidFill>
                      <a:srgbClr val="FF0066"/>
                    </a:solidFill>
                    <a:latin typeface="Times New Roman" panose="02020603050405020304" pitchFamily="18" charset="0"/>
                    <a:ea typeface="楷体" panose="02010609060101010101" charset="-122"/>
                    <a:cs typeface="Times New Roman" panose="02020603050405020304" pitchFamily="18" charset="0"/>
                  </a:rPr>
                  <a:t>O</a:t>
                </a:r>
              </a:p>
            </p:txBody>
          </p:sp>
          <p:sp>
            <p:nvSpPr>
              <p:cNvPr id="8229" name="Text Box 28"/>
              <p:cNvSpPr txBox="1"/>
              <p:nvPr/>
            </p:nvSpPr>
            <p:spPr>
              <a:xfrm>
                <a:off x="2682" y="2304"/>
                <a:ext cx="314" cy="329"/>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M</a:t>
                </a:r>
              </a:p>
            </p:txBody>
          </p:sp>
          <p:sp>
            <p:nvSpPr>
              <p:cNvPr id="8230" name="AutoShape 29"/>
              <p:cNvSpPr/>
              <p:nvPr/>
            </p:nvSpPr>
            <p:spPr>
              <a:xfrm rot="5400000" flipV="1">
                <a:off x="2444" y="1600"/>
                <a:ext cx="1039" cy="470"/>
              </a:xfrm>
              <a:prstGeom prst="parallelogram">
                <a:avLst>
                  <a:gd name="adj" fmla="val 55265"/>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8231" name="Text Box 30"/>
              <p:cNvSpPr txBox="1"/>
              <p:nvPr/>
            </p:nvSpPr>
            <p:spPr>
              <a:xfrm>
                <a:off x="2307" y="1284"/>
                <a:ext cx="265" cy="329"/>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E</a:t>
                </a:r>
              </a:p>
            </p:txBody>
          </p:sp>
        </p:grpSp>
        <p:sp>
          <p:nvSpPr>
            <p:cNvPr id="8220" name="AutoShape 31"/>
            <p:cNvSpPr/>
            <p:nvPr/>
          </p:nvSpPr>
          <p:spPr>
            <a:xfrm>
              <a:off x="2647" y="2366"/>
              <a:ext cx="158" cy="63"/>
            </a:xfrm>
            <a:prstGeom prst="parallelogram">
              <a:avLst>
                <a:gd name="adj" fmla="val 62698"/>
              </a:avLst>
            </a:prstGeom>
            <a:solidFill>
              <a:srgbClr val="3333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solidFill>
                  <a:schemeClr val="tx2"/>
                </a:solidFill>
                <a:latin typeface="Times New Roman" panose="02020603050405020304" pitchFamily="18" charset="0"/>
                <a:ea typeface="楷体" panose="02010609060101010101" charset="-122"/>
                <a:cs typeface="Times New Roman" panose="02020603050405020304" pitchFamily="18" charset="0"/>
              </a:endParaRPr>
            </a:p>
          </p:txBody>
        </p:sp>
      </p:grpSp>
      <p:grpSp>
        <p:nvGrpSpPr>
          <p:cNvPr id="8197" name="Group 32"/>
          <p:cNvGrpSpPr/>
          <p:nvPr/>
        </p:nvGrpSpPr>
        <p:grpSpPr>
          <a:xfrm>
            <a:off x="273173" y="2438701"/>
            <a:ext cx="3753054" cy="2470484"/>
            <a:chOff x="36" y="1220"/>
            <a:chExt cx="2364" cy="1556"/>
          </a:xfrm>
        </p:grpSpPr>
        <p:grpSp>
          <p:nvGrpSpPr>
            <p:cNvPr id="8199" name="Group 33"/>
            <p:cNvGrpSpPr/>
            <p:nvPr/>
          </p:nvGrpSpPr>
          <p:grpSpPr>
            <a:xfrm>
              <a:off x="36" y="1220"/>
              <a:ext cx="2364" cy="1556"/>
              <a:chOff x="-389" y="1140"/>
              <a:chExt cx="4074" cy="2022"/>
            </a:xfrm>
          </p:grpSpPr>
          <p:sp>
            <p:nvSpPr>
              <p:cNvPr id="8201" name="Text Box 34"/>
              <p:cNvSpPr txBox="1"/>
              <p:nvPr/>
            </p:nvSpPr>
            <p:spPr>
              <a:xfrm>
                <a:off x="707" y="1278"/>
                <a:ext cx="456" cy="427"/>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E</a:t>
                </a:r>
              </a:p>
            </p:txBody>
          </p:sp>
          <p:sp>
            <p:nvSpPr>
              <p:cNvPr id="8202" name="Text Box 35"/>
              <p:cNvSpPr txBox="1"/>
              <p:nvPr/>
            </p:nvSpPr>
            <p:spPr>
              <a:xfrm>
                <a:off x="1388" y="1140"/>
                <a:ext cx="477" cy="4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N</a:t>
                </a:r>
              </a:p>
            </p:txBody>
          </p:sp>
          <p:sp>
            <p:nvSpPr>
              <p:cNvPr id="8203" name="Text Box 36"/>
              <p:cNvSpPr txBox="1"/>
              <p:nvPr/>
            </p:nvSpPr>
            <p:spPr>
              <a:xfrm>
                <a:off x="2251" y="1278"/>
                <a:ext cx="456" cy="427"/>
              </a:xfrm>
              <a:prstGeom prst="rect">
                <a:avLst/>
              </a:prstGeom>
              <a:noFill/>
              <a:ln w="9525">
                <a:noFill/>
              </a:ln>
            </p:spPr>
            <p:txBody>
              <a:bodyPr wrap="none">
                <a:spAutoFit/>
              </a:bodyPr>
              <a:lstStyle/>
              <a:p>
                <a:r>
                  <a:rPr lang="en-US" altLang="zh-CN" sz="2800" b="1" i="1" dirty="0">
                    <a:solidFill>
                      <a:srgbClr val="4F612B"/>
                    </a:solidFill>
                    <a:latin typeface="Times New Roman" panose="02020603050405020304" pitchFamily="18" charset="0"/>
                    <a:ea typeface="楷体" panose="02010609060101010101" charset="-122"/>
                    <a:cs typeface="Times New Roman" panose="02020603050405020304" pitchFamily="18" charset="0"/>
                  </a:rPr>
                  <a:t>F</a:t>
                </a:r>
              </a:p>
            </p:txBody>
          </p:sp>
          <p:grpSp>
            <p:nvGrpSpPr>
              <p:cNvPr id="8204" name="Group 37"/>
              <p:cNvGrpSpPr/>
              <p:nvPr/>
            </p:nvGrpSpPr>
            <p:grpSpPr>
              <a:xfrm>
                <a:off x="-389" y="1566"/>
                <a:ext cx="4074" cy="1596"/>
                <a:chOff x="1419" y="1794"/>
                <a:chExt cx="4801" cy="1872"/>
              </a:xfrm>
            </p:grpSpPr>
            <p:grpSp>
              <p:nvGrpSpPr>
                <p:cNvPr id="8207" name="Group 38"/>
                <p:cNvGrpSpPr/>
                <p:nvPr/>
              </p:nvGrpSpPr>
              <p:grpSpPr>
                <a:xfrm>
                  <a:off x="1419" y="1794"/>
                  <a:ext cx="4801" cy="1872"/>
                  <a:chOff x="-321" y="1782"/>
                  <a:chExt cx="4801" cy="1872"/>
                </a:xfrm>
              </p:grpSpPr>
              <p:grpSp>
                <p:nvGrpSpPr>
                  <p:cNvPr id="8209" name="Group 39"/>
                  <p:cNvGrpSpPr/>
                  <p:nvPr/>
                </p:nvGrpSpPr>
                <p:grpSpPr>
                  <a:xfrm>
                    <a:off x="-321" y="1782"/>
                    <a:ext cx="4801" cy="1872"/>
                    <a:chOff x="687" y="1566"/>
                    <a:chExt cx="4801" cy="1872"/>
                  </a:xfrm>
                </p:grpSpPr>
                <p:sp>
                  <p:nvSpPr>
                    <p:cNvPr id="8211" name="AutoShape 40"/>
                    <p:cNvSpPr/>
                    <p:nvPr/>
                  </p:nvSpPr>
                  <p:spPr>
                    <a:xfrm>
                      <a:off x="1344" y="2286"/>
                      <a:ext cx="3168" cy="1152"/>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8212" name="Rectangle 41"/>
                    <p:cNvSpPr/>
                    <p:nvPr/>
                  </p:nvSpPr>
                  <p:spPr>
                    <a:xfrm>
                      <a:off x="2976" y="1566"/>
                      <a:ext cx="1152" cy="1200"/>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8213" name="Rectangle 42"/>
                    <p:cNvSpPr/>
                    <p:nvPr/>
                  </p:nvSpPr>
                  <p:spPr>
                    <a:xfrm>
                      <a:off x="1824" y="1566"/>
                      <a:ext cx="1152" cy="1200"/>
                    </a:xfrm>
                    <a:prstGeom prst="rect">
                      <a:avLst/>
                    </a:prstGeom>
                    <a:solidFill>
                      <a:schemeClr val="accent1"/>
                    </a:solidFill>
                    <a:ln w="9525" cap="flat" cmpd="sng">
                      <a:solidFill>
                        <a:srgbClr val="996600"/>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a typeface="楷体" panose="02010609060101010101" charset="-122"/>
                        <a:cs typeface="Times New Roman" panose="02020603050405020304" pitchFamily="18" charset="0"/>
                      </a:endParaRPr>
                    </a:p>
                  </p:txBody>
                </p:sp>
                <p:sp>
                  <p:nvSpPr>
                    <p:cNvPr id="8214" name="Line 43"/>
                    <p:cNvSpPr/>
                    <p:nvPr/>
                  </p:nvSpPr>
                  <p:spPr>
                    <a:xfrm>
                      <a:off x="1824" y="1854"/>
                      <a:ext cx="1152" cy="912"/>
                    </a:xfrm>
                    <a:prstGeom prst="line">
                      <a:avLst/>
                    </a:prstGeom>
                    <a:ln w="38100" cap="flat" cmpd="sng">
                      <a:solidFill>
                        <a:srgbClr val="FF0000"/>
                      </a:solidFill>
                      <a:prstDash val="solid"/>
                      <a:headEnd type="none" w="med" len="med"/>
                      <a:tailEnd type="none" w="med" len="med"/>
                    </a:ln>
                  </p:spPr>
                </p:sp>
                <p:sp>
                  <p:nvSpPr>
                    <p:cNvPr id="8215" name="Line 44"/>
                    <p:cNvSpPr/>
                    <p:nvPr/>
                  </p:nvSpPr>
                  <p:spPr>
                    <a:xfrm>
                      <a:off x="2976" y="1614"/>
                      <a:ext cx="0" cy="1152"/>
                    </a:xfrm>
                    <a:prstGeom prst="line">
                      <a:avLst/>
                    </a:prstGeom>
                    <a:ln w="38100" cap="flat" cmpd="sng">
                      <a:solidFill>
                        <a:schemeClr val="bg1"/>
                      </a:solidFill>
                      <a:prstDash val="solid"/>
                      <a:headEnd type="none" w="med" len="med"/>
                      <a:tailEnd type="none" w="med" len="med"/>
                    </a:ln>
                  </p:spPr>
                </p:sp>
                <p:sp>
                  <p:nvSpPr>
                    <p:cNvPr id="8216" name="Text Box 45"/>
                    <p:cNvSpPr txBox="1"/>
                    <p:nvPr/>
                  </p:nvSpPr>
                  <p:spPr>
                    <a:xfrm rot="-2928534">
                      <a:off x="1583" y="1226"/>
                      <a:ext cx="529" cy="2322"/>
                    </a:xfrm>
                    <a:prstGeom prst="rect">
                      <a:avLst/>
                    </a:prstGeom>
                    <a:noFill/>
                    <a:ln w="9525">
                      <a:noFill/>
                    </a:ln>
                  </p:spPr>
                  <p:txBody>
                    <a:bodyPr wrap="square">
                      <a:spAutoFit/>
                    </a:bodyPr>
                    <a:lstStyle/>
                    <a:p>
                      <a:r>
                        <a:rPr lang="zh-CN" altLang="en-US" sz="2800" b="1" dirty="0">
                          <a:solidFill>
                            <a:srgbClr val="FF0066"/>
                          </a:solidFill>
                          <a:latin typeface="Times New Roman" panose="02020603050405020304" pitchFamily="18" charset="0"/>
                          <a:ea typeface="楷体" panose="02010609060101010101" charset="-122"/>
                        </a:rPr>
                        <a:t>入射</a:t>
                      </a:r>
                    </a:p>
                    <a:p>
                      <a:r>
                        <a:rPr lang="zh-CN" altLang="en-US" sz="2800" b="1" dirty="0">
                          <a:solidFill>
                            <a:srgbClr val="FF0066"/>
                          </a:solidFill>
                          <a:latin typeface="Times New Roman" panose="02020603050405020304" pitchFamily="18" charset="0"/>
                          <a:ea typeface="楷体" panose="02010609060101010101" charset="-122"/>
                        </a:rPr>
                        <a:t>光线</a:t>
                      </a:r>
                    </a:p>
                  </p:txBody>
                </p:sp>
                <p:sp>
                  <p:nvSpPr>
                    <p:cNvPr id="8217" name="Text Box 46"/>
                    <p:cNvSpPr txBox="1"/>
                    <p:nvPr/>
                  </p:nvSpPr>
                  <p:spPr>
                    <a:xfrm rot="3206718">
                      <a:off x="4195" y="1405"/>
                      <a:ext cx="263" cy="2322"/>
                    </a:xfrm>
                    <a:prstGeom prst="rect">
                      <a:avLst/>
                    </a:prstGeom>
                    <a:noFill/>
                    <a:ln w="9525">
                      <a:noFill/>
                    </a:ln>
                  </p:spPr>
                  <p:txBody>
                    <a:bodyPr>
                      <a:spAutoFit/>
                    </a:bodyPr>
                    <a:lstStyle/>
                    <a:p>
                      <a:r>
                        <a:rPr lang="zh-CN" altLang="en-US" sz="2800" b="1" dirty="0">
                          <a:solidFill>
                            <a:srgbClr val="FF0066"/>
                          </a:solidFill>
                          <a:latin typeface="Times New Roman" panose="02020603050405020304" pitchFamily="18" charset="0"/>
                          <a:ea typeface="楷体" panose="02010609060101010101" charset="-122"/>
                        </a:rPr>
                        <a:t>反射</a:t>
                      </a:r>
                    </a:p>
                    <a:p>
                      <a:r>
                        <a:rPr lang="zh-CN" altLang="en-US" sz="2800" b="1" dirty="0">
                          <a:solidFill>
                            <a:srgbClr val="FF0066"/>
                          </a:solidFill>
                          <a:latin typeface="Times New Roman" panose="02020603050405020304" pitchFamily="18" charset="0"/>
                          <a:ea typeface="楷体" panose="02010609060101010101" charset="-122"/>
                        </a:rPr>
                        <a:t>光线</a:t>
                      </a:r>
                    </a:p>
                  </p:txBody>
                </p:sp>
                <p:sp>
                  <p:nvSpPr>
                    <p:cNvPr id="8218" name="Line 47"/>
                    <p:cNvSpPr/>
                    <p:nvPr/>
                  </p:nvSpPr>
                  <p:spPr>
                    <a:xfrm flipV="1">
                      <a:off x="3509" y="2243"/>
                      <a:ext cx="194" cy="137"/>
                    </a:xfrm>
                    <a:prstGeom prst="line">
                      <a:avLst/>
                    </a:prstGeom>
                    <a:ln w="38100" cap="flat" cmpd="sng">
                      <a:solidFill>
                        <a:srgbClr val="FF0000"/>
                      </a:solidFill>
                      <a:prstDash val="solid"/>
                      <a:headEnd type="none" w="med" len="med"/>
                      <a:tailEnd type="triangle" w="med" len="med"/>
                    </a:ln>
                  </p:spPr>
                </p:sp>
              </p:grpSp>
              <p:sp>
                <p:nvSpPr>
                  <p:cNvPr id="8210" name="Line 48"/>
                  <p:cNvSpPr/>
                  <p:nvPr/>
                </p:nvSpPr>
                <p:spPr>
                  <a:xfrm flipH="1">
                    <a:off x="1956" y="2118"/>
                    <a:ext cx="1200" cy="864"/>
                  </a:xfrm>
                  <a:prstGeom prst="line">
                    <a:avLst/>
                  </a:prstGeom>
                  <a:ln w="38100" cap="flat" cmpd="sng">
                    <a:solidFill>
                      <a:srgbClr val="FF0000"/>
                    </a:solidFill>
                    <a:prstDash val="solid"/>
                    <a:headEnd type="none" w="med" len="med"/>
                    <a:tailEnd type="none" w="med" len="med"/>
                  </a:ln>
                </p:spPr>
              </p:sp>
            </p:grpSp>
            <p:sp>
              <p:nvSpPr>
                <p:cNvPr id="8208" name="Line 49"/>
                <p:cNvSpPr/>
                <p:nvPr/>
              </p:nvSpPr>
              <p:spPr>
                <a:xfrm>
                  <a:off x="2709" y="2196"/>
                  <a:ext cx="339" cy="272"/>
                </a:xfrm>
                <a:prstGeom prst="line">
                  <a:avLst/>
                </a:prstGeom>
                <a:ln w="38100" cap="flat" cmpd="sng">
                  <a:solidFill>
                    <a:srgbClr val="FF0000"/>
                  </a:solidFill>
                  <a:prstDash val="solid"/>
                  <a:headEnd type="none" w="med" len="med"/>
                  <a:tailEnd type="triangle" w="med" len="med"/>
                </a:ln>
              </p:spPr>
            </p:sp>
          </p:grpSp>
          <p:sp>
            <p:nvSpPr>
              <p:cNvPr id="8205" name="Text Box 50"/>
              <p:cNvSpPr txBox="1"/>
              <p:nvPr/>
            </p:nvSpPr>
            <p:spPr>
              <a:xfrm>
                <a:off x="540" y="2730"/>
                <a:ext cx="542" cy="427"/>
              </a:xfrm>
              <a:prstGeom prst="rect">
                <a:avLst/>
              </a:prstGeom>
              <a:noFill/>
              <a:ln w="9525">
                <a:noFill/>
              </a:ln>
            </p:spPr>
            <p:txBody>
              <a:bodyPr wrap="none">
                <a:spAutoFit/>
              </a:bodyPr>
              <a:lstStyle/>
              <a:p>
                <a:r>
                  <a:rPr lang="en-US" altLang="zh-CN" sz="2800" b="1" i="1" dirty="0">
                    <a:solidFill>
                      <a:srgbClr val="FF0066"/>
                    </a:solidFill>
                    <a:latin typeface="Times New Roman" panose="02020603050405020304" pitchFamily="18" charset="0"/>
                    <a:ea typeface="楷体" panose="02010609060101010101" charset="-122"/>
                    <a:cs typeface="Times New Roman" panose="02020603050405020304" pitchFamily="18" charset="0"/>
                  </a:rPr>
                  <a:t>M</a:t>
                </a:r>
              </a:p>
            </p:txBody>
          </p:sp>
          <p:sp>
            <p:nvSpPr>
              <p:cNvPr id="8206" name="Text Box 51"/>
              <p:cNvSpPr txBox="1"/>
              <p:nvPr/>
            </p:nvSpPr>
            <p:spPr>
              <a:xfrm>
                <a:off x="1200" y="2526"/>
                <a:ext cx="315" cy="427"/>
              </a:xfrm>
              <a:prstGeom prst="rect">
                <a:avLst/>
              </a:prstGeom>
              <a:noFill/>
              <a:ln w="9525">
                <a:noFill/>
              </a:ln>
            </p:spPr>
            <p:txBody>
              <a:bodyPr>
                <a:spAutoFit/>
              </a:bodyPr>
              <a:lstStyle/>
              <a:p>
                <a:r>
                  <a:rPr lang="en-US" altLang="zh-CN" sz="2800" b="1" dirty="0">
                    <a:solidFill>
                      <a:srgbClr val="FF0066"/>
                    </a:solidFill>
                    <a:latin typeface="Times New Roman" panose="02020603050405020304" pitchFamily="18" charset="0"/>
                    <a:ea typeface="楷体" panose="02010609060101010101" charset="-122"/>
                    <a:cs typeface="Times New Roman" panose="02020603050405020304" pitchFamily="18" charset="0"/>
                  </a:rPr>
                  <a:t>O</a:t>
                </a:r>
              </a:p>
            </p:txBody>
          </p:sp>
        </p:grpSp>
        <p:sp>
          <p:nvSpPr>
            <p:cNvPr id="8200" name="AutoShape 52"/>
            <p:cNvSpPr/>
            <p:nvPr/>
          </p:nvSpPr>
          <p:spPr>
            <a:xfrm>
              <a:off x="1068" y="2359"/>
              <a:ext cx="158" cy="63"/>
            </a:xfrm>
            <a:prstGeom prst="parallelogram">
              <a:avLst>
                <a:gd name="adj" fmla="val 62698"/>
              </a:avLst>
            </a:prstGeom>
            <a:solidFill>
              <a:srgbClr val="3333FF"/>
            </a:solidFill>
            <a:ln w="9525" cap="flat" cmpd="sng">
              <a:solidFill>
                <a:srgbClr val="808080"/>
              </a:solidFill>
              <a:prstDash val="solid"/>
              <a:miter/>
              <a:headEnd type="none" w="med" len="med"/>
              <a:tailEnd type="none" w="med" len="med"/>
            </a:ln>
          </p:spPr>
          <p:txBody>
            <a:bodyPr wrap="none" anchor="ctr"/>
            <a:lstStyle/>
            <a:p>
              <a:pPr algn="ctr"/>
              <a:endParaRPr lang="zh-CN" altLang="zh-CN" sz="2800" b="1" dirty="0">
                <a:solidFill>
                  <a:schemeClr val="tx2"/>
                </a:solidFill>
                <a:latin typeface="Times New Roman" panose="02020603050405020304" pitchFamily="18" charset="0"/>
                <a:ea typeface="楷体" panose="02010609060101010101" charset="-122"/>
                <a:cs typeface="Times New Roman" panose="02020603050405020304" pitchFamily="18" charset="0"/>
              </a:endParaRPr>
            </a:p>
          </p:txBody>
        </p:sp>
      </p:grpSp>
      <p:sp>
        <p:nvSpPr>
          <p:cNvPr id="8198" name="Text Box 53"/>
          <p:cNvSpPr txBox="1"/>
          <p:nvPr/>
        </p:nvSpPr>
        <p:spPr>
          <a:xfrm>
            <a:off x="1068070" y="5746115"/>
            <a:ext cx="9491980" cy="521970"/>
          </a:xfrm>
          <a:prstGeom prst="rect">
            <a:avLst/>
          </a:prstGeom>
          <a:noFill/>
          <a:ln w="9525">
            <a:noFill/>
          </a:ln>
        </p:spPr>
        <p:txBody>
          <a:bodyPr wrap="square">
            <a:spAutoFit/>
          </a:bodyPr>
          <a:lstStyle/>
          <a:p>
            <a:r>
              <a:rPr lang="zh-CN" altLang="en-US" sz="2800" b="1" dirty="0">
                <a:solidFill>
                  <a:srgbClr val="9900CC"/>
                </a:solidFill>
                <a:latin typeface="Times New Roman" panose="02020603050405020304" pitchFamily="18" charset="0"/>
                <a:ea typeface="楷体" panose="02010609060101010101" charset="-122"/>
              </a:rPr>
              <a:t>结论一：</a:t>
            </a:r>
            <a:r>
              <a:rPr lang="zh-CN" altLang="en-US" sz="2800" b="1" dirty="0">
                <a:solidFill>
                  <a:srgbClr val="0000FF"/>
                </a:solidFill>
                <a:latin typeface="Times New Roman" panose="02020603050405020304" pitchFamily="18" charset="0"/>
                <a:ea typeface="楷体" panose="02010609060101010101" charset="-122"/>
                <a:sym typeface="+mn-ea"/>
              </a:rPr>
              <a:t>反射光线</a:t>
            </a:r>
            <a:r>
              <a:rPr lang="zh-CN" altLang="en-US" sz="2800" b="1" dirty="0">
                <a:solidFill>
                  <a:srgbClr val="0000FF"/>
                </a:solidFill>
                <a:latin typeface="Times New Roman" panose="02020603050405020304" pitchFamily="18" charset="0"/>
                <a:ea typeface="楷体" panose="02010609060101010101" charset="-122"/>
              </a:rPr>
              <a:t>与</a:t>
            </a:r>
            <a:r>
              <a:rPr lang="zh-CN" altLang="en-US" sz="2800" b="1" dirty="0">
                <a:solidFill>
                  <a:srgbClr val="0000FF"/>
                </a:solidFill>
                <a:latin typeface="Times New Roman" panose="02020603050405020304" pitchFamily="18" charset="0"/>
                <a:ea typeface="楷体" panose="02010609060101010101" charset="-122"/>
                <a:sym typeface="+mn-ea"/>
              </a:rPr>
              <a:t>入射光线、法线</a:t>
            </a:r>
            <a:r>
              <a:rPr lang="zh-CN" altLang="en-US" sz="2800" b="1" dirty="0">
                <a:solidFill>
                  <a:srgbClr val="0000FF"/>
                </a:solidFill>
                <a:latin typeface="Times New Roman" panose="02020603050405020304" pitchFamily="18" charset="0"/>
                <a:ea typeface="楷体" panose="02010609060101010101" charset="-122"/>
              </a:rPr>
              <a:t>在同一平面</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0</TotalTime>
  <Words>1429</Words>
  <Application>Microsoft Office PowerPoint</Application>
  <PresentationFormat>自定义</PresentationFormat>
  <Paragraphs>190</Paragraphs>
  <Slides>19</Slides>
  <Notes>2</Notes>
  <HiddenSlides>0</HiddenSlides>
  <MMClips>1</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凸显</vt:lpstr>
      <vt:lpstr>幻灯片 1</vt:lpstr>
      <vt:lpstr>幻灯片 2</vt:lpstr>
      <vt:lpstr>幻灯片 3</vt:lpstr>
      <vt:lpstr>【自学指导】</vt:lpstr>
      <vt:lpstr>幻灯片 5</vt:lpstr>
      <vt:lpstr>幻灯片 6</vt:lpstr>
      <vt:lpstr>幻灯片 7</vt:lpstr>
      <vt:lpstr>幻灯片 8</vt:lpstr>
      <vt:lpstr>幻灯片 9</vt:lpstr>
      <vt:lpstr>幻灯片 10</vt:lpstr>
      <vt:lpstr>幻灯片 11</vt:lpstr>
      <vt:lpstr>幻灯片 12</vt:lpstr>
      <vt:lpstr>注意</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Administrator</cp:lastModifiedBy>
  <cp:revision>28</cp:revision>
  <dcterms:created xsi:type="dcterms:W3CDTF">2016-10-26T08:27:00Z</dcterms:created>
  <dcterms:modified xsi:type="dcterms:W3CDTF">2018-11-03T00:47:43Z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2052-10.1.0.7643</vt:lpwstr>
  </property>
  <property fmtid="{D5CDD505-2E9C-101B-9397-08002B2CF9AE}" pid="3" name="KSORubyTemplateID">
    <vt:lpwstr>13</vt:lpwstr>
  </property>
</Properties>
</file>